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4" r:id="rId2"/>
  </p:sldMasterIdLst>
  <p:notesMasterIdLst>
    <p:notesMasterId r:id="rId24"/>
  </p:notesMasterIdLst>
  <p:sldIdLst>
    <p:sldId id="331" r:id="rId3"/>
    <p:sldId id="424" r:id="rId4"/>
    <p:sldId id="403" r:id="rId5"/>
    <p:sldId id="347" r:id="rId6"/>
    <p:sldId id="406" r:id="rId7"/>
    <p:sldId id="407" r:id="rId8"/>
    <p:sldId id="408" r:id="rId9"/>
    <p:sldId id="409" r:id="rId10"/>
    <p:sldId id="404" r:id="rId11"/>
    <p:sldId id="410" r:id="rId12"/>
    <p:sldId id="412" r:id="rId13"/>
    <p:sldId id="426" r:id="rId14"/>
    <p:sldId id="413" r:id="rId15"/>
    <p:sldId id="417" r:id="rId16"/>
    <p:sldId id="418" r:id="rId17"/>
    <p:sldId id="419" r:id="rId18"/>
    <p:sldId id="422" r:id="rId19"/>
    <p:sldId id="429" r:id="rId20"/>
    <p:sldId id="395" r:id="rId21"/>
    <p:sldId id="430" r:id="rId22"/>
    <p:sldId id="42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D1E"/>
    <a:srgbClr val="746130"/>
    <a:srgbClr val="382B18"/>
    <a:srgbClr val="725832"/>
    <a:srgbClr val="535251"/>
    <a:srgbClr val="483000"/>
    <a:srgbClr val="6B6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209" autoAdjust="0"/>
    <p:restoredTop sz="94332" autoAdjust="0"/>
  </p:normalViewPr>
  <p:slideViewPr>
    <p:cSldViewPr>
      <p:cViewPr varScale="1">
        <p:scale>
          <a:sx n="68" d="100"/>
          <a:sy n="68" d="100"/>
        </p:scale>
        <p:origin x="1296" y="60"/>
      </p:cViewPr>
      <p:guideLst>
        <p:guide orient="horz" pos="2160"/>
        <p:guide pos="2880"/>
      </p:guideLst>
    </p:cSldViewPr>
  </p:slideViewPr>
  <p:outlineViewPr>
    <p:cViewPr>
      <p:scale>
        <a:sx n="33" d="100"/>
        <a:sy n="33" d="100"/>
      </p:scale>
      <p:origin x="0" y="-174"/>
    </p:cViewPr>
  </p:outlineViewPr>
  <p:notesTextViewPr>
    <p:cViewPr>
      <p:scale>
        <a:sx n="3" d="2"/>
        <a:sy n="3" d="2"/>
      </p:scale>
      <p:origin x="0" y="0"/>
    </p:cViewPr>
  </p:notesTextViewPr>
  <p:sorterViewPr>
    <p:cViewPr>
      <p:scale>
        <a:sx n="100" d="100"/>
        <a:sy n="100" d="100"/>
      </p:scale>
      <p:origin x="0" y="0"/>
    </p:cViewPr>
  </p:sorterViewPr>
  <p:notesViewPr>
    <p:cSldViewPr>
      <p:cViewPr>
        <p:scale>
          <a:sx n="120" d="100"/>
          <a:sy n="120" d="100"/>
        </p:scale>
        <p:origin x="-30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99A9F-2852-44F5-A758-19A62BB673C9}" type="datetimeFigureOut">
              <a:rPr lang="en-NZ" smtClean="0"/>
              <a:t>10/10/2015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2934F-3BD8-4E57-BF4C-F42A6DB9938D}" type="slidenum">
              <a:rPr lang="en-NZ" smtClean="0"/>
              <a:t>‹#›</a:t>
            </a:fld>
            <a:endParaRPr lang="en-NZ"/>
          </a:p>
        </p:txBody>
      </p:sp>
    </p:spTree>
    <p:extLst>
      <p:ext uri="{BB962C8B-B14F-4D97-AF65-F5344CB8AC3E}">
        <p14:creationId xmlns:p14="http://schemas.microsoft.com/office/powerpoint/2010/main" val="190735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Our deepest condolences to the families who have recently lost loved ones  to  domestic violence here in the NT – we are so sorry your personal grief was sprawled across the newspapers like that - you need to know that Australia is not alone in this</a:t>
            </a:r>
          </a:p>
          <a:p>
            <a:endParaRPr lang="en-NZ" dirty="0"/>
          </a:p>
          <a:p>
            <a:endParaRPr lang="en-NZ" dirty="0"/>
          </a:p>
          <a:p>
            <a:pPr marL="171450" indent="-171450">
              <a:buFont typeface="Arial" panose="020B0604020202020204" pitchFamily="34" charset="0"/>
              <a:buChar char="•"/>
            </a:pPr>
            <a:endParaRPr lang="en-NZ" dirty="0" smtClean="0"/>
          </a:p>
          <a:p>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1</a:t>
            </a:fld>
            <a:endParaRPr lang="en-NZ"/>
          </a:p>
        </p:txBody>
      </p:sp>
    </p:spTree>
    <p:extLst>
      <p:ext uri="{BB962C8B-B14F-4D97-AF65-F5344CB8AC3E}">
        <p14:creationId xmlns:p14="http://schemas.microsoft.com/office/powerpoint/2010/main" val="429203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Our Start Phase has involved three data collection methodologies, two of which I am going to quickly describe.  </a:t>
            </a:r>
          </a:p>
          <a:p>
            <a:endParaRPr lang="en-NZ" sz="1000" dirty="0"/>
          </a:p>
          <a:p>
            <a:pPr marL="171450" indent="-171450">
              <a:buFont typeface="Arial" panose="020B0604020202020204" pitchFamily="34" charset="0"/>
              <a:buChar char="•"/>
            </a:pPr>
            <a:r>
              <a:rPr lang="en-NZ" sz="1000" dirty="0" smtClean="0"/>
              <a:t>I am going to show you some evidence which suggests a social norms approach to the prevention of family violence is going to be successful in Hauraki </a:t>
            </a:r>
          </a:p>
          <a:p>
            <a:endParaRPr lang="en-NZ" sz="1000" dirty="0" smtClean="0"/>
          </a:p>
          <a:p>
            <a:pPr marL="171450" indent="-171450">
              <a:buFont typeface="Arial" panose="020B0604020202020204" pitchFamily="34" charset="0"/>
              <a:buChar char="•"/>
            </a:pPr>
            <a:r>
              <a:rPr lang="en-NZ" sz="1000" dirty="0" smtClean="0"/>
              <a:t>And I am going to show you some data which suggests that a Maori cultural imperative has the capacity to become a social norm that generates critical mass </a:t>
            </a:r>
          </a:p>
          <a:p>
            <a:pPr marL="171450" indent="-171450">
              <a:buFont typeface="Arial" panose="020B0604020202020204" pitchFamily="34" charset="0"/>
              <a:buChar char="•"/>
            </a:pPr>
            <a:endParaRPr lang="en-NZ" sz="1000" dirty="0" smtClean="0"/>
          </a:p>
        </p:txBody>
      </p:sp>
      <p:sp>
        <p:nvSpPr>
          <p:cNvPr id="4" name="Slide Number Placeholder 3"/>
          <p:cNvSpPr>
            <a:spLocks noGrp="1"/>
          </p:cNvSpPr>
          <p:nvPr>
            <p:ph type="sldNum" sz="quarter" idx="10"/>
          </p:nvPr>
        </p:nvSpPr>
        <p:spPr/>
        <p:txBody>
          <a:bodyPr/>
          <a:lstStyle/>
          <a:p>
            <a:fld id="{D742934F-3BD8-4E57-BF4C-F42A6DB9938D}" type="slidenum">
              <a:rPr lang="en-NZ" smtClean="0"/>
              <a:t>10</a:t>
            </a:fld>
            <a:endParaRPr lang="en-NZ"/>
          </a:p>
        </p:txBody>
      </p:sp>
    </p:spTree>
    <p:extLst>
      <p:ext uri="{BB962C8B-B14F-4D97-AF65-F5344CB8AC3E}">
        <p14:creationId xmlns:p14="http://schemas.microsoft.com/office/powerpoint/2010/main" val="358961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to test the feasibility of a social norms approach we turned to the literature on  </a:t>
            </a:r>
          </a:p>
          <a:p>
            <a:endParaRPr lang="en-NZ" sz="1000" dirty="0"/>
          </a:p>
          <a:p>
            <a:pPr marL="171450" indent="-171450">
              <a:buFont typeface="Arial" panose="020B0604020202020204" pitchFamily="34" charset="0"/>
              <a:buChar char="•"/>
            </a:pPr>
            <a:r>
              <a:rPr lang="en-NZ" sz="1000" dirty="0" smtClean="0"/>
              <a:t>how to identify a social norm, and</a:t>
            </a:r>
          </a:p>
          <a:p>
            <a:pPr marL="171450" indent="-171450">
              <a:buFont typeface="Arial" panose="020B0604020202020204" pitchFamily="34" charset="0"/>
              <a:buChar char="•"/>
            </a:pPr>
            <a:r>
              <a:rPr lang="en-NZ" sz="1000" dirty="0"/>
              <a:t>Masculinity theory </a:t>
            </a:r>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endParaRPr lang="en-NZ" dirty="0"/>
          </a:p>
          <a:p>
            <a:pPr lvl="1"/>
            <a:endParaRPr lang="en-NZ" dirty="0"/>
          </a:p>
          <a:p>
            <a:pPr marL="628650" lvl="1"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11</a:t>
            </a:fld>
            <a:endParaRPr lang="en-NZ"/>
          </a:p>
        </p:txBody>
      </p:sp>
    </p:spTree>
    <p:extLst>
      <p:ext uri="{BB962C8B-B14F-4D97-AF65-F5344CB8AC3E}">
        <p14:creationId xmlns:p14="http://schemas.microsoft.com/office/powerpoint/2010/main" val="28448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To identify a social norm, experts say you have to show that people either </a:t>
            </a:r>
          </a:p>
          <a:p>
            <a:pPr marL="171450" indent="-171450">
              <a:buFont typeface="Arial" panose="020B0604020202020204" pitchFamily="34" charset="0"/>
              <a:buChar char="•"/>
            </a:pPr>
            <a:r>
              <a:rPr lang="en-NZ" sz="1000" dirty="0" smtClean="0"/>
              <a:t>Do it, or</a:t>
            </a:r>
          </a:p>
          <a:p>
            <a:pPr marL="171450" indent="-171450">
              <a:buFont typeface="Arial" panose="020B0604020202020204" pitchFamily="34" charset="0"/>
              <a:buChar char="•"/>
            </a:pPr>
            <a:r>
              <a:rPr lang="en-NZ" sz="1000" dirty="0" smtClean="0"/>
              <a:t>Think other people do it, or</a:t>
            </a:r>
          </a:p>
          <a:p>
            <a:pPr marL="171450" indent="-171450">
              <a:buFont typeface="Arial" panose="020B0604020202020204" pitchFamily="34" charset="0"/>
              <a:buChar char="•"/>
            </a:pPr>
            <a:r>
              <a:rPr lang="en-NZ" sz="1000" dirty="0" smtClean="0"/>
              <a:t>Think other people think it is appropriate to do it </a:t>
            </a:r>
          </a:p>
          <a:p>
            <a:pPr marL="171450" indent="-171450">
              <a:buFont typeface="Arial" panose="020B0604020202020204" pitchFamily="34" charset="0"/>
              <a:buChar char="•"/>
            </a:pPr>
            <a:endParaRPr lang="en-NZ" sz="1000" dirty="0"/>
          </a:p>
          <a:p>
            <a:r>
              <a:rPr lang="en-NZ" sz="1000" dirty="0" smtClean="0"/>
              <a:t>So we ran a prevalence survey which asked our people whether various types of violence were  common within their family and friends  … 50 to 70 % of our sample said most types of violence were common </a:t>
            </a:r>
          </a:p>
          <a:p>
            <a:pPr marL="171450" indent="-171450">
              <a:buFont typeface="Arial" panose="020B0604020202020204" pitchFamily="34" charset="0"/>
              <a:buChar char="•"/>
            </a:pPr>
            <a:endParaRPr lang="en-NZ" sz="1000" dirty="0"/>
          </a:p>
          <a:p>
            <a:r>
              <a:rPr lang="en-NZ" sz="1000" dirty="0" smtClean="0"/>
              <a:t>In other words, most of our people thought most types of violence were quite normal within their families and communities</a:t>
            </a:r>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12</a:t>
            </a:fld>
            <a:endParaRPr lang="en-NZ"/>
          </a:p>
        </p:txBody>
      </p:sp>
    </p:spTree>
    <p:extLst>
      <p:ext uri="{BB962C8B-B14F-4D97-AF65-F5344CB8AC3E}">
        <p14:creationId xmlns:p14="http://schemas.microsoft.com/office/powerpoint/2010/main" val="292414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Based on masculinity theory, and the notion that intimate partner violence is often underpinned by gender inequity perceptions, we ran a survey which asked people whether everyday words and expressions were associated with a particular gender  …. this simple, theoretically informed, </a:t>
            </a:r>
            <a:r>
              <a:rPr lang="en-NZ" sz="1000" dirty="0"/>
              <a:t>technique has produced </a:t>
            </a:r>
            <a:r>
              <a:rPr lang="en-NZ" sz="1000" dirty="0" smtClean="0"/>
              <a:t>an amazingly rich </a:t>
            </a:r>
            <a:r>
              <a:rPr lang="en-NZ" sz="1000" dirty="0"/>
              <a:t>dataset that </a:t>
            </a:r>
            <a:r>
              <a:rPr lang="en-NZ" sz="1000" dirty="0" smtClean="0"/>
              <a:t>could certainly help to explain the </a:t>
            </a:r>
            <a:r>
              <a:rPr lang="en-NZ" sz="1000" dirty="0"/>
              <a:t>prevalence of violence in our </a:t>
            </a:r>
            <a:r>
              <a:rPr lang="en-NZ" sz="1000" dirty="0" smtClean="0"/>
              <a:t>community and it has also identified a  brand new direction for the development of  primary prevention strategies </a:t>
            </a:r>
            <a:endParaRPr lang="en-NZ" sz="1000" dirty="0"/>
          </a:p>
          <a:p>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13</a:t>
            </a:fld>
            <a:endParaRPr lang="en-NZ"/>
          </a:p>
        </p:txBody>
      </p:sp>
    </p:spTree>
    <p:extLst>
      <p:ext uri="{BB962C8B-B14F-4D97-AF65-F5344CB8AC3E}">
        <p14:creationId xmlns:p14="http://schemas.microsoft.com/office/powerpoint/2010/main" val="1587807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In brief, 39 of the 150 items in our quiz, were associated with men, for example, words like  </a:t>
            </a:r>
          </a:p>
          <a:p>
            <a:pPr marL="171450" indent="-171450">
              <a:buFont typeface="Arial" panose="020B0604020202020204" pitchFamily="34" charset="0"/>
              <a:buChar char="•"/>
            </a:pPr>
            <a:r>
              <a:rPr lang="en-NZ" sz="1000" dirty="0" smtClean="0"/>
              <a:t>weapons</a:t>
            </a:r>
          </a:p>
          <a:p>
            <a:pPr marL="171450" indent="-171450">
              <a:buFont typeface="Arial" panose="020B0604020202020204" pitchFamily="34" charset="0"/>
              <a:buChar char="•"/>
            </a:pPr>
            <a:r>
              <a:rPr lang="en-NZ" sz="1000" dirty="0"/>
              <a:t>p</a:t>
            </a:r>
            <a:r>
              <a:rPr lang="en-NZ" sz="1000" dirty="0" smtClean="0"/>
              <a:t>rotector</a:t>
            </a:r>
          </a:p>
          <a:p>
            <a:pPr marL="171450" indent="-171450">
              <a:buFont typeface="Arial" panose="020B0604020202020204" pitchFamily="34" charset="0"/>
              <a:buChar char="•"/>
            </a:pPr>
            <a:r>
              <a:rPr lang="en-NZ" sz="1000" dirty="0"/>
              <a:t>s</a:t>
            </a:r>
            <a:r>
              <a:rPr lang="en-NZ" sz="1000" dirty="0" smtClean="0"/>
              <a:t>taunch</a:t>
            </a:r>
          </a:p>
          <a:p>
            <a:pPr marL="171450" indent="-171450">
              <a:buFont typeface="Arial" panose="020B0604020202020204" pitchFamily="34" charset="0"/>
              <a:buChar char="•"/>
            </a:pPr>
            <a:r>
              <a:rPr lang="en-NZ" sz="1000" dirty="0"/>
              <a:t>a</a:t>
            </a:r>
            <a:r>
              <a:rPr lang="en-NZ" sz="1000" dirty="0" smtClean="0"/>
              <a:t>uthority</a:t>
            </a:r>
          </a:p>
          <a:p>
            <a:pPr marL="171450" indent="-171450">
              <a:buFont typeface="Arial" panose="020B0604020202020204" pitchFamily="34" charset="0"/>
              <a:buChar char="•"/>
            </a:pPr>
            <a:r>
              <a:rPr lang="en-NZ" sz="1000" dirty="0"/>
              <a:t>a</a:t>
            </a:r>
            <a:r>
              <a:rPr lang="en-NZ" sz="1000" dirty="0" smtClean="0"/>
              <a:t>ngry, and</a:t>
            </a:r>
          </a:p>
          <a:p>
            <a:pPr marL="171450" indent="-171450">
              <a:buFont typeface="Arial" panose="020B0604020202020204" pitchFamily="34" charset="0"/>
              <a:buChar char="•"/>
            </a:pPr>
            <a:r>
              <a:rPr lang="en-NZ" sz="1000" dirty="0"/>
              <a:t>h</a:t>
            </a:r>
            <a:r>
              <a:rPr lang="en-NZ" sz="1000" dirty="0" smtClean="0"/>
              <a:t>ard to reach </a:t>
            </a:r>
          </a:p>
          <a:p>
            <a:r>
              <a:rPr lang="en-NZ" sz="1000" dirty="0" smtClean="0"/>
              <a:t>were clearly associated with men</a:t>
            </a:r>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14</a:t>
            </a:fld>
            <a:endParaRPr lang="en-NZ"/>
          </a:p>
        </p:txBody>
      </p:sp>
    </p:spTree>
    <p:extLst>
      <p:ext uri="{BB962C8B-B14F-4D97-AF65-F5344CB8AC3E}">
        <p14:creationId xmlns:p14="http://schemas.microsoft.com/office/powerpoint/2010/main" val="298401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In addition, over 80 items were associated with women including </a:t>
            </a:r>
          </a:p>
          <a:p>
            <a:pPr marL="171450" indent="-171450">
              <a:buFont typeface="Arial" panose="020B0604020202020204" pitchFamily="34" charset="0"/>
              <a:buChar char="•"/>
            </a:pPr>
            <a:r>
              <a:rPr lang="en-NZ" sz="1000" dirty="0"/>
              <a:t>n</a:t>
            </a:r>
            <a:r>
              <a:rPr lang="en-NZ" sz="1000" dirty="0" smtClean="0"/>
              <a:t>eeds to be protected</a:t>
            </a:r>
          </a:p>
          <a:p>
            <a:pPr marL="171450" indent="-171450">
              <a:buFont typeface="Arial" panose="020B0604020202020204" pitchFamily="34" charset="0"/>
              <a:buChar char="•"/>
            </a:pPr>
            <a:r>
              <a:rPr lang="en-NZ" sz="1000" dirty="0"/>
              <a:t>t</a:t>
            </a:r>
            <a:r>
              <a:rPr lang="en-NZ" sz="1000" dirty="0" smtClean="0"/>
              <a:t>alks too much</a:t>
            </a:r>
          </a:p>
          <a:p>
            <a:pPr marL="171450" indent="-171450">
              <a:buFont typeface="Arial" panose="020B0604020202020204" pitchFamily="34" charset="0"/>
              <a:buChar char="•"/>
            </a:pPr>
            <a:r>
              <a:rPr lang="en-NZ" sz="1000" dirty="0" smtClean="0"/>
              <a:t>soft</a:t>
            </a:r>
          </a:p>
          <a:p>
            <a:pPr marL="171450" indent="-171450">
              <a:buFont typeface="Arial" panose="020B0604020202020204" pitchFamily="34" charset="0"/>
              <a:buChar char="•"/>
            </a:pPr>
            <a:r>
              <a:rPr lang="en-NZ" sz="1000" dirty="0"/>
              <a:t>e</a:t>
            </a:r>
            <a:r>
              <a:rPr lang="en-NZ" sz="1000" dirty="0" smtClean="0"/>
              <a:t>motional, and</a:t>
            </a:r>
          </a:p>
          <a:p>
            <a:pPr marL="171450" indent="-171450">
              <a:buFont typeface="Arial" panose="020B0604020202020204" pitchFamily="34" charset="0"/>
              <a:buChar char="•"/>
            </a:pPr>
            <a:r>
              <a:rPr lang="en-NZ" sz="1000" dirty="0" smtClean="0"/>
              <a:t>powerless</a:t>
            </a:r>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15</a:t>
            </a:fld>
            <a:endParaRPr lang="en-NZ"/>
          </a:p>
        </p:txBody>
      </p:sp>
    </p:spTree>
    <p:extLst>
      <p:ext uri="{BB962C8B-B14F-4D97-AF65-F5344CB8AC3E}">
        <p14:creationId xmlns:p14="http://schemas.microsoft.com/office/powerpoint/2010/main" val="405050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found significant differences by  gender  </a:t>
            </a:r>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16</a:t>
            </a:fld>
            <a:endParaRPr lang="en-NZ"/>
          </a:p>
        </p:txBody>
      </p:sp>
    </p:spTree>
    <p:extLst>
      <p:ext uri="{BB962C8B-B14F-4D97-AF65-F5344CB8AC3E}">
        <p14:creationId xmlns:p14="http://schemas.microsoft.com/office/powerpoint/2010/main" val="37473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And ethnic group  …. </a:t>
            </a:r>
            <a:r>
              <a:rPr lang="en-NZ" sz="1000" dirty="0"/>
              <a:t>a</a:t>
            </a:r>
            <a:r>
              <a:rPr lang="en-NZ" sz="1000" dirty="0" smtClean="0"/>
              <a:t>nd as you may have realised by now …. this dataset has shown that masculinities are alive and well in Hauraki and the development of resources that promote gender equality would be a really good place to start  as a violence prevention strategy in our community </a:t>
            </a:r>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17</a:t>
            </a:fld>
            <a:endParaRPr lang="en-NZ"/>
          </a:p>
        </p:txBody>
      </p:sp>
    </p:spTree>
    <p:extLst>
      <p:ext uri="{BB962C8B-B14F-4D97-AF65-F5344CB8AC3E}">
        <p14:creationId xmlns:p14="http://schemas.microsoft.com/office/powerpoint/2010/main" val="259339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To test whether a Maori cultural imperative could be a social norm, we delivered a programme that uses Maori cultural imperatives to help people recover from violence. One of the concepts this programme discusses is “</a:t>
            </a:r>
            <a:r>
              <a:rPr lang="en-NZ" sz="1000" dirty="0" err="1" smtClean="0"/>
              <a:t>Mauri</a:t>
            </a:r>
            <a:r>
              <a:rPr lang="en-NZ" sz="1000" dirty="0" smtClean="0"/>
              <a:t>” which is generally said to  be “the life force or  the sneeze of life”, of course its true meaning for our people is much, much deeper than that and we know one thing for sure …. </a:t>
            </a:r>
            <a:r>
              <a:rPr lang="en-NZ" sz="1000" dirty="0" err="1" smtClean="0"/>
              <a:t>mauri</a:t>
            </a:r>
            <a:r>
              <a:rPr lang="en-NZ" sz="1000" dirty="0" smtClean="0"/>
              <a:t> is definitely impacted by experience of violence and abuse </a:t>
            </a:r>
          </a:p>
        </p:txBody>
      </p:sp>
      <p:sp>
        <p:nvSpPr>
          <p:cNvPr id="4" name="Slide Number Placeholder 3"/>
          <p:cNvSpPr>
            <a:spLocks noGrp="1"/>
          </p:cNvSpPr>
          <p:nvPr>
            <p:ph type="sldNum" sz="quarter" idx="10"/>
          </p:nvPr>
        </p:nvSpPr>
        <p:spPr/>
        <p:txBody>
          <a:bodyPr/>
          <a:lstStyle/>
          <a:p>
            <a:fld id="{D742934F-3BD8-4E57-BF4C-F42A6DB9938D}" type="slidenum">
              <a:rPr lang="en-NZ" smtClean="0"/>
              <a:t>18</a:t>
            </a:fld>
            <a:endParaRPr lang="en-NZ"/>
          </a:p>
        </p:txBody>
      </p:sp>
    </p:spTree>
    <p:extLst>
      <p:ext uri="{BB962C8B-B14F-4D97-AF65-F5344CB8AC3E}">
        <p14:creationId xmlns:p14="http://schemas.microsoft.com/office/powerpoint/2010/main" val="3079025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Using the theory on how to identify a social norm, we wrapped a pre/post survey around the </a:t>
            </a:r>
            <a:r>
              <a:rPr lang="en-NZ" dirty="0" err="1" smtClean="0"/>
              <a:t>Poutama</a:t>
            </a:r>
            <a:r>
              <a:rPr lang="en-NZ" dirty="0" smtClean="0"/>
              <a:t> programme – and the findings showed that participation increased the likelihood of agreement with </a:t>
            </a:r>
            <a:r>
              <a:rPr lang="en-NZ" dirty="0" err="1" smtClean="0"/>
              <a:t>mauri</a:t>
            </a:r>
            <a:r>
              <a:rPr lang="en-NZ" dirty="0" smtClean="0"/>
              <a:t> statements and willingness to take personal actions that are good for our </a:t>
            </a:r>
            <a:r>
              <a:rPr lang="en-NZ" dirty="0" err="1" smtClean="0"/>
              <a:t>mauri</a:t>
            </a:r>
            <a:r>
              <a:rPr lang="en-NZ" dirty="0" smtClean="0"/>
              <a:t>   …. this is an empirical finding that has informed our next research hypothesis …. </a:t>
            </a:r>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19</a:t>
            </a:fld>
            <a:endParaRPr lang="en-NZ"/>
          </a:p>
        </p:txBody>
      </p:sp>
    </p:spTree>
    <p:extLst>
      <p:ext uri="{BB962C8B-B14F-4D97-AF65-F5344CB8AC3E}">
        <p14:creationId xmlns:p14="http://schemas.microsoft.com/office/powerpoint/2010/main" val="3879350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In NZ </a:t>
            </a:r>
          </a:p>
          <a:p>
            <a:pPr marL="628650" lvl="1" indent="-171450">
              <a:buFont typeface="Arial" panose="020B0604020202020204" pitchFamily="34" charset="0"/>
              <a:buChar char="•"/>
            </a:pPr>
            <a:r>
              <a:rPr lang="en-NZ" sz="1000" dirty="0" smtClean="0"/>
              <a:t>40</a:t>
            </a:r>
            <a:r>
              <a:rPr lang="en-NZ" sz="1000" dirty="0"/>
              <a:t>% of all </a:t>
            </a:r>
            <a:r>
              <a:rPr lang="en-NZ" sz="1000" dirty="0" err="1"/>
              <a:t>homocides</a:t>
            </a:r>
            <a:r>
              <a:rPr lang="en-NZ" sz="1000" dirty="0"/>
              <a:t> are </a:t>
            </a:r>
            <a:r>
              <a:rPr lang="en-NZ" sz="1000" dirty="0" smtClean="0"/>
              <a:t>caused by family violence  </a:t>
            </a:r>
          </a:p>
          <a:p>
            <a:pPr marL="628650" lvl="1" indent="-171450">
              <a:buFont typeface="Arial" panose="020B0604020202020204" pitchFamily="34" charset="0"/>
              <a:buChar char="•"/>
            </a:pPr>
            <a:r>
              <a:rPr lang="en-NZ" sz="1000" dirty="0" smtClean="0"/>
              <a:t>1 in 4 women experience intimate partner violence, and </a:t>
            </a:r>
          </a:p>
          <a:p>
            <a:pPr marL="628650" lvl="1" indent="-171450">
              <a:buFont typeface="Arial" panose="020B0604020202020204" pitchFamily="34" charset="0"/>
              <a:buChar char="•"/>
            </a:pPr>
            <a:r>
              <a:rPr lang="en-NZ" sz="1000" dirty="0" smtClean="0"/>
              <a:t>55% of the children who witness family violence are Maori </a:t>
            </a:r>
          </a:p>
          <a:p>
            <a:pPr lvl="1"/>
            <a:r>
              <a:rPr lang="en-NZ" sz="1000" dirty="0" smtClean="0"/>
              <a:t> </a:t>
            </a:r>
          </a:p>
          <a:p>
            <a:r>
              <a:rPr lang="en-NZ" sz="1000" dirty="0" smtClean="0"/>
              <a:t>It is estimated </a:t>
            </a:r>
            <a:r>
              <a:rPr lang="en-NZ" sz="1000" dirty="0"/>
              <a:t>FV costs the NZ taxpayer between $</a:t>
            </a:r>
            <a:r>
              <a:rPr lang="en-NZ" sz="1000" dirty="0" smtClean="0"/>
              <a:t>4 </a:t>
            </a:r>
            <a:r>
              <a:rPr lang="en-NZ" sz="1000" dirty="0"/>
              <a:t>to $7bn per </a:t>
            </a:r>
            <a:r>
              <a:rPr lang="en-NZ" sz="1000" dirty="0" smtClean="0"/>
              <a:t>annum with a projected </a:t>
            </a:r>
            <a:r>
              <a:rPr lang="en-NZ" sz="1000" dirty="0"/>
              <a:t>increase to $10bn </a:t>
            </a:r>
            <a:r>
              <a:rPr lang="en-NZ" sz="1000" dirty="0" smtClean="0"/>
              <a:t>by 2018 (Glenn </a:t>
            </a:r>
            <a:r>
              <a:rPr lang="en-NZ" sz="1000" dirty="0"/>
              <a:t>Inquiry, 2014)</a:t>
            </a:r>
          </a:p>
          <a:p>
            <a:pPr marL="171450" indent="-171450">
              <a:buFont typeface="Arial" panose="020B0604020202020204" pitchFamily="34" charset="0"/>
              <a:buChar char="•"/>
            </a:pPr>
            <a:endParaRPr lang="en-NZ" sz="1000" dirty="0"/>
          </a:p>
          <a:p>
            <a:r>
              <a:rPr lang="en-NZ" sz="1000" dirty="0" smtClean="0"/>
              <a:t>NZ has done the crises summits and the  inter-agency protocols and the national publicity campaigns and the policy frameworks and the Taskforces  </a:t>
            </a:r>
            <a:r>
              <a:rPr lang="en-NZ" sz="1000" dirty="0"/>
              <a:t>but </a:t>
            </a:r>
            <a:r>
              <a:rPr lang="en-NZ" sz="1000" dirty="0" smtClean="0"/>
              <a:t>the rates of family violence continue to rise, something has to change </a:t>
            </a:r>
          </a:p>
          <a:p>
            <a:endParaRPr lang="en-NZ" sz="1000" dirty="0"/>
          </a:p>
          <a:p>
            <a:r>
              <a:rPr lang="en-NZ" sz="1000" dirty="0" smtClean="0"/>
              <a:t>Our organisation is trying a new direction which  involves a model  that has been developed in Uganda and an amalgamation of knowledge from Maori research methodologies, western epistemologies and other indigenous disciplines</a:t>
            </a:r>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2</a:t>
            </a:fld>
            <a:endParaRPr lang="en-NZ"/>
          </a:p>
        </p:txBody>
      </p:sp>
    </p:spTree>
    <p:extLst>
      <p:ext uri="{BB962C8B-B14F-4D97-AF65-F5344CB8AC3E}">
        <p14:creationId xmlns:p14="http://schemas.microsoft.com/office/powerpoint/2010/main" val="187825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over the next 3 or 4 years, and for as long as we possibly can …. </a:t>
            </a:r>
            <a:r>
              <a:rPr lang="en-NZ" dirty="0" err="1" smtClean="0"/>
              <a:t>Te</a:t>
            </a:r>
            <a:r>
              <a:rPr lang="en-NZ" dirty="0" smtClean="0"/>
              <a:t> </a:t>
            </a:r>
            <a:r>
              <a:rPr lang="en-NZ" dirty="0" err="1" smtClean="0"/>
              <a:t>Whariki</a:t>
            </a:r>
            <a:r>
              <a:rPr lang="en-NZ" dirty="0" smtClean="0"/>
              <a:t> is going to heavily invest in the </a:t>
            </a:r>
            <a:r>
              <a:rPr lang="en-NZ" smtClean="0"/>
              <a:t>development and use </a:t>
            </a:r>
            <a:r>
              <a:rPr lang="en-NZ" dirty="0" smtClean="0"/>
              <a:t>of diverse strategies to normalise </a:t>
            </a:r>
            <a:r>
              <a:rPr lang="en-NZ" dirty="0" err="1" smtClean="0"/>
              <a:t>mauri</a:t>
            </a:r>
            <a:r>
              <a:rPr lang="en-NZ" dirty="0" smtClean="0"/>
              <a:t> across our circles of influence …. </a:t>
            </a:r>
            <a:r>
              <a:rPr lang="en-NZ" dirty="0" err="1" smtClean="0"/>
              <a:t>Tihei</a:t>
            </a:r>
            <a:r>
              <a:rPr lang="en-NZ" dirty="0" smtClean="0"/>
              <a:t> </a:t>
            </a:r>
            <a:r>
              <a:rPr lang="en-NZ" dirty="0" err="1" smtClean="0"/>
              <a:t>Mauri</a:t>
            </a:r>
            <a:r>
              <a:rPr lang="en-NZ" dirty="0" smtClean="0"/>
              <a:t> </a:t>
            </a:r>
            <a:r>
              <a:rPr lang="en-NZ" dirty="0" err="1" smtClean="0"/>
              <a:t>Ora</a:t>
            </a:r>
            <a:r>
              <a:rPr lang="en-NZ" dirty="0" smtClean="0"/>
              <a:t>!  </a:t>
            </a:r>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20</a:t>
            </a:fld>
            <a:endParaRPr lang="en-NZ"/>
          </a:p>
        </p:txBody>
      </p:sp>
    </p:spTree>
    <p:extLst>
      <p:ext uri="{BB962C8B-B14F-4D97-AF65-F5344CB8AC3E}">
        <p14:creationId xmlns:p14="http://schemas.microsoft.com/office/powerpoint/2010/main" val="615427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742934F-3BD8-4E57-BF4C-F42A6DB9938D}" type="slidenum">
              <a:rPr lang="en-NZ" smtClean="0"/>
              <a:t>21</a:t>
            </a:fld>
            <a:endParaRPr lang="en-NZ"/>
          </a:p>
        </p:txBody>
      </p:sp>
    </p:spTree>
    <p:extLst>
      <p:ext uri="{BB962C8B-B14F-4D97-AF65-F5344CB8AC3E}">
        <p14:creationId xmlns:p14="http://schemas.microsoft.com/office/powerpoint/2010/main" val="227419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Hauraki is a territory or region, that is defined by tribal boundaries … it is characterised by s</a:t>
            </a:r>
            <a:r>
              <a:rPr lang="en-NZ" sz="1000" baseline="0" dirty="0" smtClean="0"/>
              <a:t>mall towns, rugged terrain, coastal</a:t>
            </a:r>
            <a:r>
              <a:rPr lang="en-NZ" sz="1000" dirty="0" smtClean="0"/>
              <a:t> villages and some very </a:t>
            </a:r>
            <a:r>
              <a:rPr lang="en-NZ" sz="1000" baseline="0" dirty="0" smtClean="0"/>
              <a:t>high density Māori populations  … </a:t>
            </a:r>
            <a:endParaRPr lang="en-NZ" sz="1000" dirty="0" smtClean="0"/>
          </a:p>
          <a:p>
            <a:endParaRPr lang="en-NZ" sz="1000" dirty="0" smtClean="0"/>
          </a:p>
          <a:p>
            <a:r>
              <a:rPr lang="en-NZ" sz="1000" dirty="0" err="1" smtClean="0"/>
              <a:t>Te</a:t>
            </a:r>
            <a:r>
              <a:rPr lang="en-NZ" sz="1000" dirty="0" smtClean="0"/>
              <a:t> </a:t>
            </a:r>
            <a:r>
              <a:rPr lang="en-NZ" sz="1000" dirty="0" err="1" smtClean="0"/>
              <a:t>Poipoia</a:t>
            </a:r>
            <a:r>
              <a:rPr lang="en-NZ" sz="1000" dirty="0" smtClean="0"/>
              <a:t> </a:t>
            </a:r>
            <a:r>
              <a:rPr lang="en-NZ" sz="1000" dirty="0" err="1" smtClean="0"/>
              <a:t>Tūkino</a:t>
            </a:r>
            <a:r>
              <a:rPr lang="en-NZ" sz="1000" dirty="0" smtClean="0"/>
              <a:t> o Hauraki is  </a:t>
            </a:r>
          </a:p>
          <a:p>
            <a:endParaRPr lang="en-NZ" sz="1000" dirty="0" smtClean="0"/>
          </a:p>
          <a:p>
            <a:pPr marL="171450" indent="-171450">
              <a:buFont typeface="Arial" pitchFamily="34" charset="0"/>
              <a:buChar char="•"/>
            </a:pPr>
            <a:r>
              <a:rPr lang="en-NZ" sz="1000" dirty="0" smtClean="0"/>
              <a:t>a local collective of indigenous</a:t>
            </a:r>
            <a:r>
              <a:rPr lang="en-NZ" sz="1000" baseline="0" dirty="0" smtClean="0"/>
              <a:t> NGOs </a:t>
            </a:r>
          </a:p>
          <a:p>
            <a:pPr marL="171450" indent="-171450">
              <a:buFont typeface="Arial" pitchFamily="34" charset="0"/>
              <a:buChar char="•"/>
            </a:pPr>
            <a:r>
              <a:rPr lang="en-NZ" sz="1000" dirty="0"/>
              <a:t>t</a:t>
            </a:r>
            <a:r>
              <a:rPr lang="en-NZ" sz="1000" baseline="0" dirty="0" smtClean="0"/>
              <a:t>he name of a 10 year strategic plan for the transformation of </a:t>
            </a:r>
            <a:r>
              <a:rPr lang="en-NZ" sz="1000" baseline="0" dirty="0" err="1" smtClean="0"/>
              <a:t>whānau</a:t>
            </a:r>
            <a:r>
              <a:rPr lang="en-NZ" sz="1000" baseline="0" dirty="0" smtClean="0"/>
              <a:t> violence</a:t>
            </a:r>
          </a:p>
          <a:p>
            <a:pPr marL="171450" indent="-171450">
              <a:buFont typeface="Arial" pitchFamily="34" charset="0"/>
              <a:buChar char="•"/>
            </a:pPr>
            <a:r>
              <a:rPr lang="en-NZ" sz="1000" dirty="0"/>
              <a:t>a</a:t>
            </a:r>
            <a:r>
              <a:rPr lang="en-NZ" sz="1000" dirty="0" smtClean="0"/>
              <a:t>nd the title of a r</a:t>
            </a:r>
            <a:r>
              <a:rPr lang="en-NZ" sz="1000" baseline="0" dirty="0" smtClean="0"/>
              <a:t>esearch project that </a:t>
            </a:r>
            <a:r>
              <a:rPr lang="en-NZ" sz="1000" baseline="0" dirty="0" err="1" smtClean="0"/>
              <a:t>Im</a:t>
            </a:r>
            <a:r>
              <a:rPr lang="en-NZ" sz="1000" baseline="0" dirty="0" smtClean="0"/>
              <a:t> about to </a:t>
            </a:r>
            <a:r>
              <a:rPr lang="en-NZ" sz="1000" dirty="0" smtClean="0"/>
              <a:t>describe</a:t>
            </a:r>
            <a:r>
              <a:rPr lang="en-NZ" sz="1000" baseline="0" dirty="0" smtClean="0"/>
              <a:t>   </a:t>
            </a:r>
          </a:p>
          <a:p>
            <a:pPr marL="171450" indent="-171450">
              <a:buFont typeface="Arial" pitchFamily="34" charset="0"/>
              <a:buChar char="•"/>
            </a:pPr>
            <a:endParaRPr lang="en-NZ" sz="1000" baseline="0" dirty="0" smtClean="0"/>
          </a:p>
          <a:p>
            <a:pPr marL="0" indent="0">
              <a:buFont typeface="Arial" pitchFamily="34" charset="0"/>
              <a:buNone/>
            </a:pPr>
            <a:r>
              <a:rPr lang="en-NZ" sz="1000" baseline="0" dirty="0" err="1" smtClean="0"/>
              <a:t>Te</a:t>
            </a:r>
            <a:r>
              <a:rPr lang="en-NZ" sz="1000" baseline="0" dirty="0" smtClean="0"/>
              <a:t> </a:t>
            </a:r>
            <a:r>
              <a:rPr lang="en-NZ" sz="1000" baseline="0" dirty="0" err="1" smtClean="0"/>
              <a:t>Whariki</a:t>
            </a:r>
            <a:r>
              <a:rPr lang="en-NZ" sz="1000" baseline="0" dirty="0" smtClean="0"/>
              <a:t> </a:t>
            </a:r>
            <a:r>
              <a:rPr lang="en-NZ" sz="1000" baseline="0" dirty="0" err="1" smtClean="0"/>
              <a:t>Manawāhine</a:t>
            </a:r>
            <a:r>
              <a:rPr lang="en-NZ" sz="1000" baseline="0" dirty="0" smtClean="0"/>
              <a:t>  is</a:t>
            </a:r>
          </a:p>
          <a:p>
            <a:pPr marL="171450" indent="-171450">
              <a:buFont typeface="Arial" pitchFamily="34" charset="0"/>
              <a:buChar char="•"/>
            </a:pPr>
            <a:r>
              <a:rPr lang="en-NZ" sz="1000" dirty="0" smtClean="0"/>
              <a:t>The name of our organisation </a:t>
            </a:r>
          </a:p>
          <a:p>
            <a:pPr marL="171450" indent="-171450">
              <a:buFont typeface="Arial" pitchFamily="34" charset="0"/>
              <a:buChar char="•"/>
            </a:pPr>
            <a:r>
              <a:rPr lang="en-NZ" sz="1000" dirty="0" smtClean="0"/>
              <a:t>We are an </a:t>
            </a:r>
            <a:r>
              <a:rPr lang="en-NZ" sz="1000" baseline="0" dirty="0" smtClean="0"/>
              <a:t>indigenous  provider of violence prevention and support services in Hauraki,</a:t>
            </a:r>
            <a:r>
              <a:rPr lang="en-NZ" sz="1000" dirty="0" smtClean="0"/>
              <a:t> and </a:t>
            </a:r>
            <a:endParaRPr lang="en-NZ" sz="1000" baseline="0" dirty="0" smtClean="0"/>
          </a:p>
          <a:p>
            <a:pPr marL="171450" indent="-171450">
              <a:buFont typeface="Arial" pitchFamily="34" charset="0"/>
              <a:buChar char="•"/>
            </a:pPr>
            <a:r>
              <a:rPr lang="en-NZ" sz="1000" dirty="0" smtClean="0"/>
              <a:t>one </a:t>
            </a:r>
            <a:r>
              <a:rPr lang="en-NZ" sz="1000" dirty="0"/>
              <a:t>of the NGOs in </a:t>
            </a:r>
            <a:r>
              <a:rPr lang="en-NZ" sz="1000" dirty="0" err="1"/>
              <a:t>Te</a:t>
            </a:r>
            <a:r>
              <a:rPr lang="en-NZ" sz="1000" dirty="0"/>
              <a:t> </a:t>
            </a:r>
            <a:r>
              <a:rPr lang="en-NZ" sz="1000" dirty="0" err="1"/>
              <a:t>Poipoia</a:t>
            </a:r>
            <a:r>
              <a:rPr lang="en-NZ" sz="1000" dirty="0"/>
              <a:t>   </a:t>
            </a:r>
            <a:endParaRPr lang="en-NZ" sz="1000" baseline="0" dirty="0" smtClean="0"/>
          </a:p>
          <a:p>
            <a:pPr marL="171450" indent="-171450">
              <a:buFont typeface="Arial" pitchFamily="34" charset="0"/>
              <a:buChar char="•"/>
            </a:pPr>
            <a:r>
              <a:rPr lang="en-NZ" sz="1000" dirty="0"/>
              <a:t>a</a:t>
            </a:r>
            <a:r>
              <a:rPr lang="en-NZ" sz="1000" dirty="0" smtClean="0"/>
              <a:t>nd t</a:t>
            </a:r>
            <a:r>
              <a:rPr lang="en-NZ" sz="1000" baseline="0" dirty="0" smtClean="0"/>
              <a:t>he host organisation for this </a:t>
            </a:r>
            <a:r>
              <a:rPr lang="en-NZ" sz="1000" dirty="0" smtClean="0"/>
              <a:t>research</a:t>
            </a:r>
            <a:r>
              <a:rPr lang="en-NZ" sz="1000" baseline="0" dirty="0" smtClean="0"/>
              <a:t>  </a:t>
            </a:r>
          </a:p>
          <a:p>
            <a:pPr marL="171450" indent="-171450">
              <a:buFont typeface="Arial" pitchFamily="34" charset="0"/>
              <a:buChar char="•"/>
            </a:pP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3</a:t>
            </a:fld>
            <a:endParaRPr lang="en-NZ"/>
          </a:p>
        </p:txBody>
      </p:sp>
    </p:spTree>
    <p:extLst>
      <p:ext uri="{BB962C8B-B14F-4D97-AF65-F5344CB8AC3E}">
        <p14:creationId xmlns:p14="http://schemas.microsoft.com/office/powerpoint/2010/main" val="212179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In March 2014,  </a:t>
            </a:r>
            <a:r>
              <a:rPr lang="en-NZ" sz="1000" dirty="0" err="1" smtClean="0"/>
              <a:t>Te</a:t>
            </a:r>
            <a:r>
              <a:rPr lang="en-NZ" sz="1000" dirty="0" smtClean="0"/>
              <a:t> </a:t>
            </a:r>
            <a:r>
              <a:rPr lang="en-NZ" sz="1000" dirty="0" err="1" smtClean="0"/>
              <a:t>Whariki</a:t>
            </a:r>
            <a:r>
              <a:rPr lang="en-NZ" sz="1000" dirty="0" smtClean="0"/>
              <a:t> started</a:t>
            </a:r>
            <a:r>
              <a:rPr lang="en-NZ" sz="1000" baseline="0" dirty="0" smtClean="0"/>
              <a:t> an </a:t>
            </a:r>
            <a:r>
              <a:rPr lang="en-NZ" sz="1000" dirty="0" smtClean="0"/>
              <a:t>18-month project</a:t>
            </a:r>
            <a:r>
              <a:rPr lang="en-NZ" sz="1000" baseline="0" dirty="0" smtClean="0"/>
              <a:t> that </a:t>
            </a:r>
            <a:r>
              <a:rPr lang="en-NZ" sz="1000" dirty="0"/>
              <a:t>i</a:t>
            </a:r>
            <a:r>
              <a:rPr lang="en-NZ" sz="1000" baseline="0" dirty="0" smtClean="0"/>
              <a:t>s funded by the </a:t>
            </a:r>
            <a:r>
              <a:rPr lang="en-NZ" sz="1000" dirty="0" smtClean="0"/>
              <a:t>Health Research Council of NZ under their </a:t>
            </a:r>
            <a:r>
              <a:rPr lang="en-NZ" sz="1000" baseline="0" dirty="0" smtClean="0"/>
              <a:t>Māori health </a:t>
            </a:r>
            <a:r>
              <a:rPr lang="en-NZ" sz="1000" dirty="0" smtClean="0"/>
              <a:t>stream   </a:t>
            </a:r>
          </a:p>
          <a:p>
            <a:endParaRPr lang="en-NZ" sz="1000" dirty="0" smtClean="0"/>
          </a:p>
          <a:p>
            <a:r>
              <a:rPr lang="en-NZ" sz="1000" dirty="0"/>
              <a:t>b</a:t>
            </a:r>
            <a:r>
              <a:rPr lang="en-NZ" sz="1000" baseline="0" dirty="0" smtClean="0"/>
              <a:t>roadly speaking,  </a:t>
            </a:r>
            <a:r>
              <a:rPr lang="en-NZ" sz="1000" dirty="0" smtClean="0"/>
              <a:t>the </a:t>
            </a:r>
            <a:r>
              <a:rPr lang="en-NZ" sz="1000" baseline="0" dirty="0" smtClean="0"/>
              <a:t>HRC</a:t>
            </a:r>
            <a:r>
              <a:rPr lang="en-NZ" sz="1000" dirty="0" smtClean="0"/>
              <a:t> gave us an opportunity</a:t>
            </a:r>
            <a:r>
              <a:rPr lang="en-NZ" sz="1000" baseline="0" dirty="0" smtClean="0"/>
              <a:t> to</a:t>
            </a:r>
            <a:r>
              <a:rPr lang="en-NZ" sz="1000" dirty="0" smtClean="0"/>
              <a:t> </a:t>
            </a:r>
            <a:r>
              <a:rPr lang="en-NZ" sz="1000" baseline="0" dirty="0" smtClean="0"/>
              <a:t>explore the relevance of a sociological theory called community mobilisation as a violence</a:t>
            </a:r>
            <a:r>
              <a:rPr lang="en-NZ" sz="1000" dirty="0" smtClean="0"/>
              <a:t> prevention strategy</a:t>
            </a:r>
            <a:r>
              <a:rPr lang="en-NZ" sz="1000" baseline="0" dirty="0" smtClean="0"/>
              <a:t> for Maori </a:t>
            </a:r>
          </a:p>
          <a:p>
            <a:endParaRPr lang="en-NZ" sz="1000" dirty="0"/>
          </a:p>
          <a:p>
            <a:r>
              <a:rPr lang="en-NZ" sz="1000" dirty="0" smtClean="0"/>
              <a:t>We set it up so the methodologies were </a:t>
            </a:r>
            <a:r>
              <a:rPr lang="en-NZ" sz="1000" baseline="0" dirty="0" smtClean="0"/>
              <a:t>informed by an internationally acclaimed </a:t>
            </a:r>
            <a:r>
              <a:rPr lang="en-NZ" sz="1000" dirty="0" smtClean="0"/>
              <a:t>initiative</a:t>
            </a:r>
            <a:r>
              <a:rPr lang="en-NZ" sz="1000" baseline="0" dirty="0" smtClean="0"/>
              <a:t> called SASA!</a:t>
            </a:r>
            <a:r>
              <a:rPr lang="en-NZ" sz="1000" dirty="0" smtClean="0"/>
              <a:t> </a:t>
            </a:r>
            <a:r>
              <a:rPr lang="en-NZ" sz="1000" dirty="0"/>
              <a:t>t</a:t>
            </a:r>
            <a:r>
              <a:rPr lang="en-NZ" sz="1000" dirty="0" smtClean="0"/>
              <a:t>hat was established</a:t>
            </a:r>
            <a:r>
              <a:rPr lang="en-NZ" sz="1000" baseline="0" dirty="0" smtClean="0"/>
              <a:t> </a:t>
            </a:r>
            <a:r>
              <a:rPr lang="en-NZ" sz="1000" dirty="0" smtClean="0"/>
              <a:t>by</a:t>
            </a:r>
            <a:r>
              <a:rPr lang="en-NZ" sz="1000" baseline="0" dirty="0" smtClean="0"/>
              <a:t> Lori </a:t>
            </a:r>
            <a:r>
              <a:rPr lang="en-NZ" sz="1000" baseline="0" dirty="0" err="1" smtClean="0"/>
              <a:t>Michau</a:t>
            </a:r>
            <a:r>
              <a:rPr lang="en-NZ" sz="1000" baseline="0" dirty="0" smtClean="0"/>
              <a:t> and her colleagues at Raising Voices in Uganda</a:t>
            </a:r>
          </a:p>
          <a:p>
            <a:pPr lvl="1"/>
            <a:endParaRPr lang="en-NZ" sz="1000" baseline="0" dirty="0" smtClean="0"/>
          </a:p>
          <a:p>
            <a:r>
              <a:rPr lang="en-NZ" sz="1000" dirty="0" smtClean="0"/>
              <a:t>Alongside reducing the impacts of family violence in Hauraki, our research wants to    </a:t>
            </a:r>
          </a:p>
          <a:p>
            <a:pPr marL="228600" indent="-228600">
              <a:buFont typeface="Arial" panose="020B0604020202020204" pitchFamily="34" charset="0"/>
              <a:buChar char="•"/>
            </a:pPr>
            <a:r>
              <a:rPr lang="en-NZ" sz="1000" dirty="0" smtClean="0"/>
              <a:t>establish capacity for tracking </a:t>
            </a:r>
            <a:r>
              <a:rPr lang="en-NZ" sz="1000" baseline="0" dirty="0" smtClean="0"/>
              <a:t>progress</a:t>
            </a:r>
            <a:r>
              <a:rPr lang="en-NZ" sz="1000" dirty="0" smtClean="0"/>
              <a:t> or change </a:t>
            </a:r>
            <a:r>
              <a:rPr lang="en-NZ" sz="1000" baseline="0" dirty="0" smtClean="0"/>
              <a:t>over time, and </a:t>
            </a:r>
          </a:p>
          <a:p>
            <a:pPr marL="228600" indent="-228600">
              <a:buFont typeface="Arial" panose="020B0604020202020204" pitchFamily="34" charset="0"/>
              <a:buChar char="•"/>
            </a:pPr>
            <a:r>
              <a:rPr lang="en-NZ" sz="1000" dirty="0" smtClean="0"/>
              <a:t>Our methodologies must be firmly underpinned by Maori cultural imperatives </a:t>
            </a:r>
            <a:r>
              <a:rPr lang="en-NZ" sz="1000" baseline="0" dirty="0" smtClean="0"/>
              <a:t> </a:t>
            </a:r>
            <a:r>
              <a:rPr lang="en-NZ" sz="1000" dirty="0" smtClean="0"/>
              <a:t> </a:t>
            </a:r>
            <a:r>
              <a:rPr lang="en-NZ" sz="1000" baseline="0" dirty="0" smtClean="0"/>
              <a:t> </a:t>
            </a:r>
          </a:p>
          <a:p>
            <a:endParaRPr lang="en-NZ" sz="1000" baseline="0" dirty="0" smtClean="0"/>
          </a:p>
          <a:p>
            <a:pPr marL="171450" indent="-171450">
              <a:buFont typeface="Arial" pitchFamily="34" charset="0"/>
              <a:buChar char="•"/>
            </a:pPr>
            <a:endParaRPr lang="en-NZ" sz="1000" baseline="0" dirty="0" smtClean="0"/>
          </a:p>
          <a:p>
            <a:pPr marL="171450" indent="-171450">
              <a:buFont typeface="Arial" pitchFamily="34" charset="0"/>
              <a:buChar char="•"/>
            </a:pPr>
            <a:endParaRPr lang="en-NZ" sz="1000" dirty="0" smtClean="0"/>
          </a:p>
          <a:p>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4</a:t>
            </a:fld>
            <a:endParaRPr lang="en-NZ"/>
          </a:p>
        </p:txBody>
      </p:sp>
    </p:spTree>
    <p:extLst>
      <p:ext uri="{BB962C8B-B14F-4D97-AF65-F5344CB8AC3E}">
        <p14:creationId xmlns:p14="http://schemas.microsoft.com/office/powerpoint/2010/main" val="7485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The way in which Raising Voices have utilised</a:t>
            </a:r>
            <a:r>
              <a:rPr lang="en-NZ" sz="1000" baseline="0" dirty="0" smtClean="0"/>
              <a:t> </a:t>
            </a:r>
            <a:r>
              <a:rPr lang="en-NZ" sz="1000" dirty="0" smtClean="0"/>
              <a:t>community mobilisation theory to create </a:t>
            </a:r>
            <a:r>
              <a:rPr lang="en-NZ" sz="1000" baseline="0" dirty="0" smtClean="0"/>
              <a:t>SASA!</a:t>
            </a:r>
            <a:r>
              <a:rPr lang="en-NZ" sz="1000" dirty="0" smtClean="0"/>
              <a:t> </a:t>
            </a:r>
            <a:r>
              <a:rPr lang="en-NZ" sz="1000" baseline="0" dirty="0" smtClean="0"/>
              <a:t>is </a:t>
            </a:r>
            <a:r>
              <a:rPr lang="en-NZ" sz="1000" dirty="0" smtClean="0"/>
              <a:t>innovative </a:t>
            </a:r>
            <a:r>
              <a:rPr lang="en-NZ" sz="1000" baseline="0" dirty="0" smtClean="0"/>
              <a:t>and inspirational as an exemplar for indigenous </a:t>
            </a:r>
            <a:r>
              <a:rPr lang="en-NZ" sz="1000" dirty="0" smtClean="0"/>
              <a:t>groups working in violence prevention and the general area of social change.  </a:t>
            </a:r>
            <a:endParaRPr lang="en-NZ" sz="1000" baseline="0" dirty="0" smtClean="0"/>
          </a:p>
          <a:p>
            <a:r>
              <a:rPr lang="en-NZ" sz="1000" baseline="0" dirty="0" smtClean="0"/>
              <a:t> </a:t>
            </a:r>
          </a:p>
          <a:p>
            <a:r>
              <a:rPr lang="en-NZ" sz="1000" baseline="0" dirty="0" smtClean="0"/>
              <a:t>In a nutshell,  the SASA! model </a:t>
            </a:r>
            <a:r>
              <a:rPr lang="en-NZ" sz="1000" dirty="0" smtClean="0"/>
              <a:t>of violence prevention is derived from a logic matrix that is mainly based on 4 </a:t>
            </a:r>
            <a:r>
              <a:rPr lang="en-NZ" sz="1000" baseline="0" dirty="0" smtClean="0"/>
              <a:t>theoretical </a:t>
            </a:r>
            <a:r>
              <a:rPr lang="en-NZ" sz="1000" dirty="0" smtClean="0"/>
              <a:t>principles</a:t>
            </a:r>
            <a:r>
              <a:rPr lang="en-NZ" sz="1000" dirty="0"/>
              <a:t> </a:t>
            </a:r>
            <a:r>
              <a:rPr lang="en-NZ" sz="1000" dirty="0" smtClean="0"/>
              <a:t> </a:t>
            </a:r>
          </a:p>
          <a:p>
            <a:endParaRPr lang="en-NZ" sz="1000" dirty="0"/>
          </a:p>
          <a:p>
            <a:r>
              <a:rPr lang="en-NZ" sz="1000" dirty="0"/>
              <a:t>F</a:t>
            </a:r>
            <a:r>
              <a:rPr lang="en-NZ" sz="1000" dirty="0" smtClean="0"/>
              <a:t>irst and foremost, Raising Voices have fully embraced the literature which shows that </a:t>
            </a:r>
            <a:r>
              <a:rPr lang="en-NZ" sz="1000" b="1" baseline="0" dirty="0" smtClean="0"/>
              <a:t>Violence is </a:t>
            </a:r>
            <a:r>
              <a:rPr lang="en-NZ" sz="1000" b="1" u="sng" baseline="0" dirty="0" smtClean="0"/>
              <a:t>always</a:t>
            </a:r>
            <a:r>
              <a:rPr lang="en-NZ" sz="1000" b="1" baseline="0" dirty="0" smtClean="0"/>
              <a:t>  about POWER </a:t>
            </a:r>
          </a:p>
          <a:p>
            <a:pPr marL="176213"/>
            <a:endParaRPr lang="en-NZ" sz="1000" dirty="0"/>
          </a:p>
          <a:p>
            <a:pPr marL="176213" indent="-176213"/>
            <a:r>
              <a:rPr lang="en-NZ" sz="1000" dirty="0"/>
              <a:t>a</a:t>
            </a:r>
            <a:r>
              <a:rPr lang="en-NZ" sz="1000" dirty="0" smtClean="0"/>
              <a:t>s a logic statement for SASA!, this translates into something like   </a:t>
            </a:r>
          </a:p>
          <a:p>
            <a:pPr marL="363538" indent="-187325">
              <a:buFont typeface="Wingdings" pitchFamily="2" charset="2"/>
              <a:buChar char="Ø"/>
            </a:pPr>
            <a:r>
              <a:rPr lang="en-NZ" sz="1000" dirty="0"/>
              <a:t>v</a:t>
            </a:r>
            <a:r>
              <a:rPr lang="en-NZ" sz="1000" dirty="0" smtClean="0"/>
              <a:t>iolence is caused by an imbalance of power, therefore</a:t>
            </a:r>
            <a:endParaRPr lang="en-NZ" sz="1000" baseline="0" dirty="0" smtClean="0"/>
          </a:p>
          <a:p>
            <a:pPr marL="363538" indent="-187325">
              <a:buFont typeface="Wingdings" pitchFamily="2" charset="2"/>
              <a:buChar char="Ø"/>
            </a:pPr>
            <a:r>
              <a:rPr lang="en-NZ" sz="1000" dirty="0" smtClean="0"/>
              <a:t>strategies for the prevention of violence must address this underlying cause </a:t>
            </a:r>
          </a:p>
          <a:p>
            <a:pPr marL="176213"/>
            <a:r>
              <a:rPr lang="en-NZ" dirty="0" smtClean="0"/>
              <a:t> </a:t>
            </a:r>
            <a:r>
              <a:rPr lang="en-NZ" baseline="0" dirty="0" smtClean="0"/>
              <a:t>  </a:t>
            </a:r>
          </a:p>
          <a:p>
            <a:pPr marL="176213"/>
            <a:r>
              <a:rPr lang="en-NZ" baseline="0" dirty="0" smtClean="0"/>
              <a:t> </a:t>
            </a:r>
            <a:r>
              <a:rPr lang="en-NZ" dirty="0" smtClean="0"/>
              <a:t>  </a:t>
            </a:r>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5</a:t>
            </a:fld>
            <a:endParaRPr lang="en-NZ"/>
          </a:p>
        </p:txBody>
      </p:sp>
    </p:spTree>
    <p:extLst>
      <p:ext uri="{BB962C8B-B14F-4D97-AF65-F5344CB8AC3E}">
        <p14:creationId xmlns:p14="http://schemas.microsoft.com/office/powerpoint/2010/main" val="249334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Principle 2:  Power perceptions are normalised by social processes  </a:t>
            </a:r>
          </a:p>
          <a:p>
            <a:endParaRPr lang="en-NZ" dirty="0" smtClean="0"/>
          </a:p>
          <a:p>
            <a:r>
              <a:rPr lang="en-NZ" sz="1000" dirty="0" smtClean="0"/>
              <a:t>Secondly, Raising Voices have remembered that</a:t>
            </a:r>
          </a:p>
          <a:p>
            <a:pPr marL="171450" indent="-171450">
              <a:buFont typeface="Arial" pitchFamily="34" charset="0"/>
              <a:buChar char="•"/>
            </a:pPr>
            <a:r>
              <a:rPr lang="en-NZ" sz="1000" dirty="0" smtClean="0"/>
              <a:t>human beings are not born with predetermined perceptions about power</a:t>
            </a:r>
          </a:p>
          <a:p>
            <a:pPr marL="171450" indent="-171450">
              <a:buFont typeface="Arial" pitchFamily="34" charset="0"/>
              <a:buChar char="•"/>
            </a:pPr>
            <a:r>
              <a:rPr lang="en-NZ" sz="1000" dirty="0"/>
              <a:t>t</a:t>
            </a:r>
            <a:r>
              <a:rPr lang="en-NZ" sz="1000" dirty="0" smtClean="0"/>
              <a:t>his is something that we learn from our family and friends and neighbours and environments and society</a:t>
            </a:r>
          </a:p>
          <a:p>
            <a:pPr marL="171450" indent="-171450">
              <a:buFont typeface="Arial" pitchFamily="34" charset="0"/>
              <a:buChar char="•"/>
            </a:pPr>
            <a:r>
              <a:rPr lang="en-NZ" sz="1000" dirty="0"/>
              <a:t>p</a:t>
            </a:r>
            <a:r>
              <a:rPr lang="en-NZ" sz="1000" dirty="0" smtClean="0"/>
              <a:t>ower perceptions are an attitude, a belief, a stereotype an expectation that is socialised and normalised by other people in our lives</a:t>
            </a:r>
          </a:p>
          <a:p>
            <a:pPr marL="171450" indent="-171450">
              <a:buFont typeface="Arial" pitchFamily="34" charset="0"/>
              <a:buChar char="•"/>
            </a:pPr>
            <a:endParaRPr lang="en-NZ" sz="1000" dirty="0"/>
          </a:p>
          <a:p>
            <a:r>
              <a:rPr lang="en-NZ" sz="1000" dirty="0" smtClean="0"/>
              <a:t>As a logic statement for a violence prevention strategy, this has translated into something like …  </a:t>
            </a:r>
            <a:endParaRPr lang="en-NZ" sz="1000" dirty="0"/>
          </a:p>
          <a:p>
            <a:pPr marL="171450" indent="-171450">
              <a:buFont typeface="Wingdings" pitchFamily="2" charset="2"/>
              <a:buChar char="Ø"/>
            </a:pPr>
            <a:r>
              <a:rPr lang="en-NZ" sz="1000" dirty="0" smtClean="0"/>
              <a:t>violence is upheld by normalised beliefs about power, therefore </a:t>
            </a:r>
          </a:p>
          <a:p>
            <a:pPr marL="171450" indent="-171450">
              <a:buFont typeface="Wingdings" pitchFamily="2" charset="2"/>
              <a:buChar char="Ø"/>
            </a:pPr>
            <a:r>
              <a:rPr lang="en-NZ" sz="1000" dirty="0"/>
              <a:t>v</a:t>
            </a:r>
            <a:r>
              <a:rPr lang="en-NZ" sz="1000" dirty="0" smtClean="0"/>
              <a:t>iolence is upheld by social norms, which means that </a:t>
            </a:r>
            <a:endParaRPr lang="en-NZ" sz="1000" dirty="0"/>
          </a:p>
          <a:p>
            <a:pPr marL="171450" indent="-171450">
              <a:buFont typeface="Wingdings" pitchFamily="2" charset="2"/>
              <a:buChar char="Ø"/>
            </a:pPr>
            <a:r>
              <a:rPr lang="en-NZ" sz="1000" dirty="0"/>
              <a:t>v</a:t>
            </a:r>
            <a:r>
              <a:rPr lang="en-NZ" sz="1000" dirty="0" smtClean="0"/>
              <a:t>iolence prevention strategies must target harmful social norms  </a:t>
            </a:r>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6</a:t>
            </a:fld>
            <a:endParaRPr lang="en-NZ"/>
          </a:p>
        </p:txBody>
      </p:sp>
    </p:spTree>
    <p:extLst>
      <p:ext uri="{BB962C8B-B14F-4D97-AF65-F5344CB8AC3E}">
        <p14:creationId xmlns:p14="http://schemas.microsoft.com/office/powerpoint/2010/main" val="394095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b="1" dirty="0" smtClean="0"/>
              <a:t>Principle 3:  Social Norms can be Changed</a:t>
            </a:r>
            <a:r>
              <a:rPr lang="en-NZ" sz="1000" dirty="0" smtClean="0"/>
              <a:t> </a:t>
            </a:r>
          </a:p>
          <a:p>
            <a:endParaRPr lang="en-NZ" sz="1000" dirty="0" smtClean="0"/>
          </a:p>
          <a:p>
            <a:r>
              <a:rPr lang="en-NZ" sz="1000" dirty="0" smtClean="0"/>
              <a:t>On any one day, throughout the world, billions </a:t>
            </a:r>
            <a:r>
              <a:rPr lang="en-NZ" sz="1000" dirty="0"/>
              <a:t>of </a:t>
            </a:r>
            <a:r>
              <a:rPr lang="en-NZ" sz="1000" dirty="0" smtClean="0"/>
              <a:t>dollars are invested </a:t>
            </a:r>
            <a:r>
              <a:rPr lang="en-NZ" sz="1000" dirty="0"/>
              <a:t>in </a:t>
            </a:r>
            <a:r>
              <a:rPr lang="en-NZ" sz="1000" dirty="0" smtClean="0"/>
              <a:t>public health campaigns that are based on </a:t>
            </a:r>
            <a:r>
              <a:rPr lang="en-NZ" sz="1000" dirty="0" err="1" smtClean="0"/>
              <a:t>Prochaska’s</a:t>
            </a:r>
            <a:r>
              <a:rPr lang="en-NZ" sz="1000" dirty="0" smtClean="0"/>
              <a:t> trans-theoretical process for attitude </a:t>
            </a:r>
            <a:r>
              <a:rPr lang="en-NZ" sz="1000" dirty="0"/>
              <a:t>and behaviour </a:t>
            </a:r>
            <a:r>
              <a:rPr lang="en-NZ" sz="1000" dirty="0" smtClean="0"/>
              <a:t>change</a:t>
            </a:r>
            <a:endParaRPr lang="en-NZ" sz="1000" dirty="0"/>
          </a:p>
          <a:p>
            <a:endParaRPr lang="en-NZ" sz="1000" dirty="0" smtClean="0"/>
          </a:p>
          <a:p>
            <a:r>
              <a:rPr lang="en-NZ" sz="1000" dirty="0" smtClean="0"/>
              <a:t>Raising Voices used the language of power to reframe </a:t>
            </a:r>
            <a:r>
              <a:rPr lang="en-NZ" sz="1000" dirty="0" err="1" smtClean="0"/>
              <a:t>Prochaska’s</a:t>
            </a:r>
            <a:r>
              <a:rPr lang="en-NZ" sz="1000" dirty="0" smtClean="0"/>
              <a:t> model into a  community mobilisation strategy for transformation of the social norms that underpin violence</a:t>
            </a:r>
          </a:p>
          <a:p>
            <a:endParaRPr lang="en-NZ" sz="1000" dirty="0"/>
          </a:p>
          <a:p>
            <a:r>
              <a:rPr lang="en-NZ" sz="1000" dirty="0" smtClean="0"/>
              <a:t>Within SASA!, the 4 stages of change are aligned with corresponding phases, and symbols, and power concepts and a number of expected outcomes for not only the </a:t>
            </a:r>
            <a:r>
              <a:rPr lang="en-NZ" sz="1000" dirty="0" err="1" smtClean="0"/>
              <a:t>kaimahi</a:t>
            </a:r>
            <a:r>
              <a:rPr lang="en-NZ" sz="1000" dirty="0" smtClean="0"/>
              <a:t>, or NGO team that leads the delivery of these strategies but also the Community itself</a:t>
            </a:r>
            <a:endParaRPr lang="en-NZ" sz="1000" dirty="0"/>
          </a:p>
          <a:p>
            <a:endParaRPr lang="en-NZ" dirty="0" smtClean="0"/>
          </a:p>
          <a:p>
            <a:endParaRPr lang="en-NZ" dirty="0"/>
          </a:p>
          <a:p>
            <a:r>
              <a:rPr lang="en-NZ" dirty="0" smtClean="0"/>
              <a:t> </a:t>
            </a:r>
          </a:p>
          <a:p>
            <a:endParaRPr lang="en-NZ" dirty="0"/>
          </a:p>
          <a:p>
            <a:r>
              <a:rPr lang="en-NZ" dirty="0" smtClean="0"/>
              <a:t>  </a:t>
            </a:r>
          </a:p>
          <a:p>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7</a:t>
            </a:fld>
            <a:endParaRPr lang="en-NZ"/>
          </a:p>
        </p:txBody>
      </p:sp>
    </p:spTree>
    <p:extLst>
      <p:ext uri="{BB962C8B-B14F-4D97-AF65-F5344CB8AC3E}">
        <p14:creationId xmlns:p14="http://schemas.microsoft.com/office/powerpoint/2010/main" val="135752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smtClean="0"/>
              <a:t>The 4</a:t>
            </a:r>
            <a:r>
              <a:rPr lang="en-NZ" sz="1000" baseline="30000" dirty="0" smtClean="0"/>
              <a:t>th</a:t>
            </a:r>
            <a:r>
              <a:rPr lang="en-NZ" sz="1000" dirty="0" smtClean="0"/>
              <a:t> logic statement</a:t>
            </a:r>
            <a:r>
              <a:rPr lang="en-NZ" sz="1000" dirty="0"/>
              <a:t> </a:t>
            </a:r>
            <a:r>
              <a:rPr lang="en-NZ" sz="1000" dirty="0" smtClean="0"/>
              <a:t>comes from Systems Theory also called Ecological Theory which talks about the connectedness between ourselves as individuals</a:t>
            </a:r>
            <a:r>
              <a:rPr lang="en-NZ" sz="1000" dirty="0"/>
              <a:t> </a:t>
            </a:r>
            <a:r>
              <a:rPr lang="en-NZ" sz="1000" dirty="0" smtClean="0"/>
              <a:t>and our family, then our community and wider society … and the capacity that exists for this connectedness to become an agent of change … this, of course, is referring that familiar notion of … a small change in one person being able to trigger a sea of change in others</a:t>
            </a:r>
          </a:p>
          <a:p>
            <a:endParaRPr lang="en-NZ" sz="1000" dirty="0"/>
          </a:p>
          <a:p>
            <a:r>
              <a:rPr lang="en-NZ" sz="1000" dirty="0" smtClean="0"/>
              <a:t>SASA! have called this our Circles of Influence and the logic statement says …    </a:t>
            </a:r>
          </a:p>
          <a:p>
            <a:endParaRPr lang="en-NZ" sz="1000" dirty="0"/>
          </a:p>
          <a:p>
            <a:pPr marL="0" lvl="2"/>
            <a:r>
              <a:rPr lang="en-GB" sz="1000" dirty="0" smtClean="0"/>
              <a:t>“the </a:t>
            </a:r>
            <a:r>
              <a:rPr lang="en-GB" sz="1000" dirty="0"/>
              <a:t>simultaneous use of </a:t>
            </a:r>
            <a:r>
              <a:rPr lang="en-GB" sz="1000" b="1" dirty="0"/>
              <a:t>diverse strategies</a:t>
            </a:r>
            <a:r>
              <a:rPr lang="en-GB" sz="1000" dirty="0"/>
              <a:t>, within and across our </a:t>
            </a:r>
            <a:r>
              <a:rPr lang="en-GB" sz="1000" b="1" dirty="0"/>
              <a:t>Circles of Influence</a:t>
            </a:r>
            <a:r>
              <a:rPr lang="en-GB" sz="1000" dirty="0"/>
              <a:t>, will </a:t>
            </a:r>
            <a:r>
              <a:rPr lang="en-GB" sz="1000" dirty="0" smtClean="0"/>
              <a:t>eventually generate </a:t>
            </a:r>
            <a:r>
              <a:rPr lang="en-GB" sz="1000" dirty="0"/>
              <a:t>a</a:t>
            </a:r>
            <a:r>
              <a:rPr lang="en-GB" sz="1000" dirty="0" smtClean="0"/>
              <a:t> </a:t>
            </a:r>
            <a:r>
              <a:rPr lang="en-GB" sz="1000" b="1" dirty="0"/>
              <a:t>critical mass</a:t>
            </a:r>
            <a:r>
              <a:rPr lang="en-GB" sz="1000" dirty="0"/>
              <a:t> that </a:t>
            </a:r>
            <a:r>
              <a:rPr lang="en-GB" sz="1000" dirty="0" smtClean="0"/>
              <a:t>will change social norms and sustain long term behaviour change”</a:t>
            </a:r>
            <a:endParaRPr lang="en-NZ" sz="1000" dirty="0"/>
          </a:p>
          <a:p>
            <a:endParaRPr lang="en-NZ" sz="1000" dirty="0"/>
          </a:p>
        </p:txBody>
      </p:sp>
      <p:sp>
        <p:nvSpPr>
          <p:cNvPr id="4" name="Slide Number Placeholder 3"/>
          <p:cNvSpPr>
            <a:spLocks noGrp="1"/>
          </p:cNvSpPr>
          <p:nvPr>
            <p:ph type="sldNum" sz="quarter" idx="10"/>
          </p:nvPr>
        </p:nvSpPr>
        <p:spPr/>
        <p:txBody>
          <a:bodyPr/>
          <a:lstStyle/>
          <a:p>
            <a:fld id="{D742934F-3BD8-4E57-BF4C-F42A6DB9938D}" type="slidenum">
              <a:rPr lang="en-NZ" smtClean="0"/>
              <a:t>8</a:t>
            </a:fld>
            <a:endParaRPr lang="en-NZ" dirty="0"/>
          </a:p>
        </p:txBody>
      </p:sp>
    </p:spTree>
    <p:extLst>
      <p:ext uri="{BB962C8B-B14F-4D97-AF65-F5344CB8AC3E}">
        <p14:creationId xmlns:p14="http://schemas.microsoft.com/office/powerpoint/2010/main" val="116284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000" dirty="0" smtClean="0"/>
              <a:t>Hearing about SASA! </a:t>
            </a:r>
            <a:r>
              <a:rPr lang="en-NZ" sz="1000" dirty="0"/>
              <a:t>i</a:t>
            </a:r>
            <a:r>
              <a:rPr lang="en-NZ" sz="1000" dirty="0" smtClean="0"/>
              <a:t>mmediately struck a chord with </a:t>
            </a:r>
            <a:r>
              <a:rPr lang="en-NZ" sz="1000" dirty="0" err="1" smtClean="0"/>
              <a:t>Te</a:t>
            </a:r>
            <a:r>
              <a:rPr lang="en-NZ" sz="1000" dirty="0" smtClean="0"/>
              <a:t> </a:t>
            </a:r>
            <a:r>
              <a:rPr lang="en-NZ" sz="1000" dirty="0" err="1" smtClean="0"/>
              <a:t>Whariki</a:t>
            </a:r>
            <a:r>
              <a:rPr lang="en-NZ" sz="1000" dirty="0" smtClean="0"/>
              <a:t> because it gives</a:t>
            </a:r>
            <a:r>
              <a:rPr lang="en-NZ" sz="1000" baseline="0" dirty="0" smtClean="0"/>
              <a:t> value and meaning to the diverse</a:t>
            </a:r>
            <a:r>
              <a:rPr lang="en-NZ" sz="1000" dirty="0" smtClean="0"/>
              <a:t> strategies that we have been using for the prevention of violence within our community for decades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p:cNvSpPr>
            <a:spLocks noGrp="1"/>
          </p:cNvSpPr>
          <p:nvPr>
            <p:ph type="sldNum" sz="quarter" idx="10"/>
          </p:nvPr>
        </p:nvSpPr>
        <p:spPr/>
        <p:txBody>
          <a:bodyPr/>
          <a:lstStyle/>
          <a:p>
            <a:fld id="{D742934F-3BD8-4E57-BF4C-F42A6DB9938D}" type="slidenum">
              <a:rPr lang="en-NZ" smtClean="0"/>
              <a:t>9</a:t>
            </a:fld>
            <a:endParaRPr lang="en-NZ"/>
          </a:p>
        </p:txBody>
      </p:sp>
    </p:spTree>
    <p:extLst>
      <p:ext uri="{BB962C8B-B14F-4D97-AF65-F5344CB8AC3E}">
        <p14:creationId xmlns:p14="http://schemas.microsoft.com/office/powerpoint/2010/main" val="780637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772400" cy="720079"/>
          </a:xfrm>
        </p:spPr>
        <p:txBody>
          <a:bodyPr>
            <a:normAutofit/>
          </a:bodyPr>
          <a:lstStyle>
            <a:lvl1pPr algn="l">
              <a:defRPr sz="3600" b="1"/>
            </a:lvl1pPr>
          </a:lstStyle>
          <a:p>
            <a:r>
              <a:rPr lang="en-US" dirty="0"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l">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pic>
        <p:nvPicPr>
          <p:cNvPr id="4" name="Picture 3"/>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093296"/>
            <a:ext cx="1728192" cy="552321"/>
          </a:xfrm>
          <a:prstGeom prst="rect">
            <a:avLst/>
          </a:prstGeom>
        </p:spPr>
      </p:pic>
    </p:spTree>
    <p:extLst>
      <p:ext uri="{BB962C8B-B14F-4D97-AF65-F5344CB8AC3E}">
        <p14:creationId xmlns:p14="http://schemas.microsoft.com/office/powerpoint/2010/main" val="35332744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5" name="Footer Placeholder 4"/>
          <p:cNvSpPr>
            <a:spLocks noGrp="1"/>
          </p:cNvSpPr>
          <p:nvPr>
            <p:ph type="ftr" sz="quarter" idx="11"/>
          </p:nvPr>
        </p:nvSpPr>
        <p:spPr>
          <a:xfrm>
            <a:off x="2411760" y="6356350"/>
            <a:ext cx="360804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252259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5" name="Footer Placeholder 4"/>
          <p:cNvSpPr>
            <a:spLocks noGrp="1"/>
          </p:cNvSpPr>
          <p:nvPr>
            <p:ph type="ftr" sz="quarter" idx="11"/>
          </p:nvPr>
        </p:nvSpPr>
        <p:spPr>
          <a:xfrm>
            <a:off x="2411760" y="6356350"/>
            <a:ext cx="360804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422259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Tree>
    <p:extLst>
      <p:ext uri="{BB962C8B-B14F-4D97-AF65-F5344CB8AC3E}">
        <p14:creationId xmlns:p14="http://schemas.microsoft.com/office/powerpoint/2010/main" val="3023870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2720225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5" name="Footer Placeholder 4"/>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6" name="Slide Number Placeholder 5"/>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1758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6" name="Footer Placeholder 5"/>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7" name="Slide Number Placeholder 6"/>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95180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8" name="Footer Placeholder 7"/>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9" name="Slide Number Placeholder 8"/>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245877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4" name="Footer Placeholder 3"/>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5" name="Slide Number Placeholder 4"/>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57294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3" name="Footer Placeholder 2"/>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4" name="Slide Number Placeholder 3"/>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53363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6" name="Footer Placeholder 5"/>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7" name="Slide Number Placeholder 6"/>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00200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b="1">
                <a:latin typeface="Arial" pitchFamily="34" charset="0"/>
                <a:cs typeface="Arial" pitchFamily="34" charset="0"/>
              </a:defRPr>
            </a:lvl1pPr>
          </a:lstStyle>
          <a:p>
            <a:r>
              <a:rPr lang="en-US" dirty="0" smtClean="0"/>
              <a:t>Click to edit Master title style</a:t>
            </a:r>
            <a:endParaRPr lang="en-NZ" dirty="0"/>
          </a:p>
        </p:txBody>
      </p:sp>
      <p:sp>
        <p:nvSpPr>
          <p:cNvPr id="3" name="Content Placeholder 2"/>
          <p:cNvSpPr>
            <a:spLocks noGrp="1"/>
          </p:cNvSpPr>
          <p:nvPr>
            <p:ph idx="1"/>
          </p:nvPr>
        </p:nvSpPr>
        <p:spPr>
          <a:xfrm>
            <a:off x="457200" y="1600200"/>
            <a:ext cx="7571184" cy="4525963"/>
          </a:xfrm>
        </p:spPr>
        <p:txBody>
          <a:bodyPr/>
          <a:lstStyle>
            <a:lvl1pPr marL="627063" indent="-627063">
              <a:defRPr sz="2800" b="1"/>
            </a:lvl1pPr>
            <a:lvl2pPr marL="1071563" indent="-444500">
              <a:defRPr sz="2400">
                <a:latin typeface="Arial" pitchFamily="34" charset="0"/>
                <a:cs typeface="Arial" pitchFamily="34" charset="0"/>
              </a:defRPr>
            </a:lvl2pPr>
            <a:lvl3pPr marL="1528763" indent="-457200">
              <a:buFont typeface="Wingdings" pitchFamily="2" charset="2"/>
              <a:buChar char="ü"/>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56679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6" name="Footer Placeholder 5"/>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7" name="Slide Number Placeholder 6"/>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44733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5" name="Footer Placeholder 4"/>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6" name="Slide Number Placeholder 5"/>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58873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solidFill>
                  <a:prstClr val="black"/>
                </a:solidFill>
              </a:rPr>
              <a:pPr/>
              <a:t>10/10/2015</a:t>
            </a:fld>
            <a:endParaRPr lang="en-NZ">
              <a:solidFill>
                <a:prstClr val="black"/>
              </a:solidFill>
            </a:endParaRPr>
          </a:p>
        </p:txBody>
      </p:sp>
      <p:sp>
        <p:nvSpPr>
          <p:cNvPr id="5" name="Footer Placeholder 4"/>
          <p:cNvSpPr>
            <a:spLocks noGrp="1"/>
          </p:cNvSpPr>
          <p:nvPr>
            <p:ph type="ftr" sz="quarter" idx="11"/>
          </p:nvPr>
        </p:nvSpPr>
        <p:spPr>
          <a:xfrm>
            <a:off x="2411760" y="6356350"/>
            <a:ext cx="3608040" cy="365125"/>
          </a:xfrm>
          <a:prstGeom prst="rect">
            <a:avLst/>
          </a:prstGeom>
        </p:spPr>
        <p:txBody>
          <a:bodyPr/>
          <a:lstStyle/>
          <a:p>
            <a:endParaRPr lang="en-NZ">
              <a:solidFill>
                <a:prstClr val="black"/>
              </a:solidFill>
            </a:endParaRPr>
          </a:p>
        </p:txBody>
      </p:sp>
      <p:sp>
        <p:nvSpPr>
          <p:cNvPr id="6" name="Slide Number Placeholder 5"/>
          <p:cNvSpPr>
            <a:spLocks noGrp="1"/>
          </p:cNvSpPr>
          <p:nvPr>
            <p:ph type="sldNum" sz="quarter" idx="12"/>
          </p:nvPr>
        </p:nvSpPr>
        <p:spPr/>
        <p:txBody>
          <a:bodyPr/>
          <a:lstStyle/>
          <a:p>
            <a:fld id="{8E2F02AB-236D-49BB-BAF7-C89D997255BC}"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605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43672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smtClean="0"/>
              <a:t>Click to edit Master title style</a:t>
            </a:r>
            <a:endParaRPr lang="en-NZ"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2628631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8" name="Footer Placeholder 7"/>
          <p:cNvSpPr>
            <a:spLocks noGrp="1"/>
          </p:cNvSpPr>
          <p:nvPr>
            <p:ph type="ftr" sz="quarter" idx="11"/>
          </p:nvPr>
        </p:nvSpPr>
        <p:spPr>
          <a:xfrm>
            <a:off x="2411760" y="6356350"/>
            <a:ext cx="360804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424144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4" name="Footer Placeholder 3"/>
          <p:cNvSpPr>
            <a:spLocks noGrp="1"/>
          </p:cNvSpPr>
          <p:nvPr>
            <p:ph type="ftr" sz="quarter" idx="11"/>
          </p:nvPr>
        </p:nvSpPr>
        <p:spPr>
          <a:xfrm>
            <a:off x="2411760" y="6356350"/>
            <a:ext cx="360804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417080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3" name="Footer Placeholder 2"/>
          <p:cNvSpPr>
            <a:spLocks noGrp="1"/>
          </p:cNvSpPr>
          <p:nvPr>
            <p:ph type="ftr" sz="quarter" idx="11"/>
          </p:nvPr>
        </p:nvSpPr>
        <p:spPr>
          <a:xfrm>
            <a:off x="2411760" y="6356350"/>
            <a:ext cx="360804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358025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6" name="Footer Placeholder 5"/>
          <p:cNvSpPr>
            <a:spLocks noGrp="1"/>
          </p:cNvSpPr>
          <p:nvPr>
            <p:ph type="ftr" sz="quarter" idx="11"/>
          </p:nvPr>
        </p:nvSpPr>
        <p:spPr>
          <a:xfrm>
            <a:off x="2411760" y="6356350"/>
            <a:ext cx="360804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35758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397ECB-1793-4BCB-A147-519975C71528}" type="datetimeFigureOut">
              <a:rPr lang="en-NZ" smtClean="0"/>
              <a:pPr/>
              <a:t>10/10/2015</a:t>
            </a:fld>
            <a:endParaRPr lang="en-NZ"/>
          </a:p>
        </p:txBody>
      </p:sp>
      <p:sp>
        <p:nvSpPr>
          <p:cNvPr id="6" name="Footer Placeholder 5"/>
          <p:cNvSpPr>
            <a:spLocks noGrp="1"/>
          </p:cNvSpPr>
          <p:nvPr>
            <p:ph type="ftr" sz="quarter" idx="11"/>
          </p:nvPr>
        </p:nvSpPr>
        <p:spPr>
          <a:xfrm>
            <a:off x="2411760" y="6356350"/>
            <a:ext cx="360804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5508104" y="6237312"/>
            <a:ext cx="3178696" cy="484163"/>
          </a:xfrm>
          <a:prstGeom prst="rect">
            <a:avLst/>
          </a:prstGeom>
        </p:spPr>
        <p:txBody>
          <a:bodyPr/>
          <a:lstStyle/>
          <a:p>
            <a:fld id="{8E2F02AB-236D-49BB-BAF7-C89D997255BC}" type="slidenum">
              <a:rPr lang="en-NZ" smtClean="0"/>
              <a:pPr/>
              <a:t>‹#›</a:t>
            </a:fld>
            <a:endParaRPr lang="en-NZ"/>
          </a:p>
        </p:txBody>
      </p:sp>
    </p:spTree>
    <p:extLst>
      <p:ext uri="{BB962C8B-B14F-4D97-AF65-F5344CB8AC3E}">
        <p14:creationId xmlns:p14="http://schemas.microsoft.com/office/powerpoint/2010/main" val="274667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58864" y="5445224"/>
            <a:ext cx="1883056" cy="1311100"/>
          </a:xfrm>
          <a:prstGeom prst="rect">
            <a:avLst/>
          </a:prstGeom>
        </p:spPr>
      </p:pic>
      <p:pic>
        <p:nvPicPr>
          <p:cNvPr id="6" name="Picture 5"/>
          <p:cNvPicPr/>
          <p:nvPr userDrawn="1"/>
        </p:nvPicPr>
        <p:blipFill>
          <a:blip r:embed="rId14" cstate="print">
            <a:extLst>
              <a:ext uri="{28A0092B-C50C-407E-A947-70E740481C1C}">
                <a14:useLocalDpi xmlns:a14="http://schemas.microsoft.com/office/drawing/2010/main" val="0"/>
              </a:ext>
            </a:extLst>
          </a:blip>
          <a:stretch>
            <a:fillRect/>
          </a:stretch>
        </p:blipFill>
        <p:spPr>
          <a:xfrm>
            <a:off x="179512" y="6093296"/>
            <a:ext cx="1728192" cy="552321"/>
          </a:xfrm>
          <a:prstGeom prst="rect">
            <a:avLst/>
          </a:prstGeom>
        </p:spPr>
      </p:pic>
    </p:spTree>
    <p:extLst>
      <p:ext uri="{BB962C8B-B14F-4D97-AF65-F5344CB8AC3E}">
        <p14:creationId xmlns:p14="http://schemas.microsoft.com/office/powerpoint/2010/main" val="42306143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q"/>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Slide Number Placeholder 5"/>
          <p:cNvSpPr>
            <a:spLocks noGrp="1"/>
          </p:cNvSpPr>
          <p:nvPr>
            <p:ph type="sldNum" sz="quarter" idx="4"/>
          </p:nvPr>
        </p:nvSpPr>
        <p:spPr>
          <a:xfrm>
            <a:off x="5508104" y="6237312"/>
            <a:ext cx="3178696" cy="484163"/>
          </a:xfrm>
          <a:prstGeom prst="rect">
            <a:avLst/>
          </a:prstGeom>
        </p:spPr>
        <p:txBody>
          <a:bodyPr vert="horz" lIns="91440" tIns="45720" rIns="91440" bIns="45720" rtlCol="0" anchor="ctr"/>
          <a:lstStyle>
            <a:lvl1pPr algn="r">
              <a:defRPr sz="1200" b="1">
                <a:solidFill>
                  <a:schemeClr val="tx1">
                    <a:tint val="75000"/>
                  </a:schemeClr>
                </a:solidFill>
              </a:defRPr>
            </a:lvl1pPr>
          </a:lstStyle>
          <a:p>
            <a:r>
              <a:rPr lang="en-NZ" dirty="0" err="1" smtClean="0">
                <a:solidFill>
                  <a:prstClr val="black">
                    <a:tint val="75000"/>
                  </a:prstClr>
                </a:solidFill>
              </a:rPr>
              <a:t>Te</a:t>
            </a:r>
            <a:r>
              <a:rPr lang="en-NZ" dirty="0" smtClean="0">
                <a:solidFill>
                  <a:prstClr val="black">
                    <a:tint val="75000"/>
                  </a:prstClr>
                </a:solidFill>
              </a:rPr>
              <a:t> </a:t>
            </a:r>
            <a:r>
              <a:rPr lang="en-NZ" dirty="0" err="1" smtClean="0">
                <a:solidFill>
                  <a:prstClr val="black">
                    <a:tint val="75000"/>
                  </a:prstClr>
                </a:solidFill>
              </a:rPr>
              <a:t>Poipoia</a:t>
            </a:r>
            <a:r>
              <a:rPr lang="en-NZ" dirty="0" smtClean="0">
                <a:solidFill>
                  <a:prstClr val="black">
                    <a:tint val="75000"/>
                  </a:prstClr>
                </a:solidFill>
              </a:rPr>
              <a:t> </a:t>
            </a:r>
            <a:r>
              <a:rPr lang="en-NZ" dirty="0" err="1" smtClean="0">
                <a:solidFill>
                  <a:prstClr val="black">
                    <a:tint val="75000"/>
                  </a:prstClr>
                </a:solidFill>
              </a:rPr>
              <a:t>Tūkino</a:t>
            </a:r>
            <a:r>
              <a:rPr lang="en-NZ" dirty="0" smtClean="0">
                <a:solidFill>
                  <a:prstClr val="black">
                    <a:tint val="75000"/>
                  </a:prstClr>
                </a:solidFill>
              </a:rPr>
              <a:t> o Hauraki </a:t>
            </a:r>
          </a:p>
          <a:p>
            <a:r>
              <a:rPr lang="en-NZ" dirty="0" smtClean="0">
                <a:solidFill>
                  <a:prstClr val="black">
                    <a:tint val="75000"/>
                  </a:prstClr>
                </a:solidFill>
              </a:rPr>
              <a:t>(healing &amp; transforming </a:t>
            </a:r>
            <a:r>
              <a:rPr lang="en-NZ" dirty="0" err="1" smtClean="0">
                <a:solidFill>
                  <a:prstClr val="black">
                    <a:tint val="75000"/>
                  </a:prstClr>
                </a:solidFill>
              </a:rPr>
              <a:t>whānau</a:t>
            </a:r>
            <a:r>
              <a:rPr lang="en-NZ" dirty="0" smtClean="0">
                <a:solidFill>
                  <a:prstClr val="black">
                    <a:tint val="75000"/>
                  </a:prstClr>
                </a:solidFill>
              </a:rPr>
              <a:t>)</a:t>
            </a:r>
            <a:endParaRPr lang="en-NZ" dirty="0">
              <a:solidFill>
                <a:prstClr val="black">
                  <a:tint val="75000"/>
                </a:prstClr>
              </a:solidFill>
            </a:endParaRPr>
          </a:p>
        </p:txBody>
      </p:sp>
      <p:pic>
        <p:nvPicPr>
          <p:cNvPr id="8" name="Picture 7"/>
          <p:cNvPicPr>
            <a:picLocks noChangeAspect="1"/>
          </p:cNvPicPr>
          <p:nvPr/>
        </p:nvPicPr>
        <p:blipFill>
          <a:blip r:embed="rId13" cstate="print">
            <a:extLst>
              <a:ext uri="{BEBA8EAE-BF5A-486C-A8C5-ECC9F3942E4B}">
                <a14:imgProps xmlns:a14="http://schemas.microsoft.com/office/drawing/2010/main">
                  <a14:imgLayer r:embed="rId14">
                    <a14:imgEffect>
                      <a14:sharpenSoften amount="-68000"/>
                    </a14:imgEffect>
                    <a14:imgEffect>
                      <a14:saturation sat="25000"/>
                    </a14:imgEffect>
                  </a14:imgLayer>
                </a14:imgProps>
              </a:ext>
              <a:ext uri="{28A0092B-C50C-407E-A947-70E740481C1C}">
                <a14:useLocalDpi xmlns:a14="http://schemas.microsoft.com/office/drawing/2010/main" val="0"/>
              </a:ext>
            </a:extLst>
          </a:blip>
          <a:stretch>
            <a:fillRect/>
          </a:stretch>
        </p:blipFill>
        <p:spPr>
          <a:xfrm flipV="1">
            <a:off x="395537" y="6119101"/>
            <a:ext cx="1800199" cy="741259"/>
          </a:xfrm>
          <a:prstGeom prst="rect">
            <a:avLst/>
          </a:prstGeom>
          <a:effectLst/>
        </p:spPr>
      </p:pic>
    </p:spTree>
    <p:extLst>
      <p:ext uri="{BB962C8B-B14F-4D97-AF65-F5344CB8AC3E}">
        <p14:creationId xmlns:p14="http://schemas.microsoft.com/office/powerpoint/2010/main" val="425884988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areet@hauraki.refuge.co.nz"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tephanie@tumana.maori.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raisingvoic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7.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9.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208912" cy="6192688"/>
          </a:xfrm>
        </p:spPr>
        <p:txBody>
          <a:bodyPr>
            <a:normAutofit/>
          </a:bodyPr>
          <a:lstStyle/>
          <a:p>
            <a:pPr algn="ctr"/>
            <a:endParaRPr lang="en-NZ" sz="4000" b="1" dirty="0" smtClean="0">
              <a:solidFill>
                <a:schemeClr val="tx1"/>
              </a:solidFill>
              <a:latin typeface="Arial" pitchFamily="34" charset="0"/>
              <a:cs typeface="Arial" pitchFamily="34" charset="0"/>
            </a:endParaRPr>
          </a:p>
          <a:p>
            <a:pPr algn="ctr"/>
            <a:r>
              <a:rPr lang="en-NZ" sz="4000" b="1" dirty="0" err="1" smtClean="0">
                <a:solidFill>
                  <a:schemeClr val="tx1"/>
                </a:solidFill>
                <a:latin typeface="Arial" pitchFamily="34" charset="0"/>
                <a:cs typeface="Arial" pitchFamily="34" charset="0"/>
              </a:rPr>
              <a:t>Te</a:t>
            </a:r>
            <a:r>
              <a:rPr lang="en-NZ" sz="4000" b="1" dirty="0" smtClean="0">
                <a:solidFill>
                  <a:schemeClr val="tx1"/>
                </a:solidFill>
                <a:latin typeface="Arial" pitchFamily="34" charset="0"/>
                <a:cs typeface="Arial" pitchFamily="34" charset="0"/>
              </a:rPr>
              <a:t> </a:t>
            </a:r>
            <a:r>
              <a:rPr lang="en-NZ" sz="4000" b="1" dirty="0" err="1" smtClean="0">
                <a:solidFill>
                  <a:schemeClr val="tx1"/>
                </a:solidFill>
                <a:latin typeface="Arial" pitchFamily="34" charset="0"/>
                <a:cs typeface="Arial" pitchFamily="34" charset="0"/>
              </a:rPr>
              <a:t>Poipoia</a:t>
            </a:r>
            <a:r>
              <a:rPr lang="en-NZ" sz="4000" b="1" dirty="0" smtClean="0">
                <a:solidFill>
                  <a:schemeClr val="tx1"/>
                </a:solidFill>
                <a:latin typeface="Arial" pitchFamily="34" charset="0"/>
                <a:cs typeface="Arial" pitchFamily="34" charset="0"/>
              </a:rPr>
              <a:t> </a:t>
            </a:r>
            <a:r>
              <a:rPr lang="en-NZ" sz="4000" b="1" dirty="0" err="1" smtClean="0">
                <a:solidFill>
                  <a:schemeClr val="tx1"/>
                </a:solidFill>
                <a:latin typeface="Arial" pitchFamily="34" charset="0"/>
                <a:cs typeface="Arial" pitchFamily="34" charset="0"/>
              </a:rPr>
              <a:t>Tūkino</a:t>
            </a:r>
            <a:r>
              <a:rPr lang="en-NZ" sz="4000" b="1" dirty="0" smtClean="0">
                <a:solidFill>
                  <a:schemeClr val="tx1"/>
                </a:solidFill>
                <a:latin typeface="Arial" pitchFamily="34" charset="0"/>
                <a:cs typeface="Arial" pitchFamily="34" charset="0"/>
              </a:rPr>
              <a:t> o Hauraki</a:t>
            </a:r>
          </a:p>
          <a:p>
            <a:pPr algn="ctr"/>
            <a:endParaRPr lang="en-NZ" sz="3000" b="0" dirty="0" smtClean="0">
              <a:solidFill>
                <a:schemeClr val="tx1"/>
              </a:solidFill>
            </a:endParaRPr>
          </a:p>
          <a:p>
            <a:pPr algn="ctr"/>
            <a:r>
              <a:rPr lang="en-NZ" sz="3000" b="0" dirty="0" smtClean="0">
                <a:solidFill>
                  <a:schemeClr val="tx1"/>
                </a:solidFill>
              </a:rPr>
              <a:t> </a:t>
            </a:r>
            <a:r>
              <a:rPr lang="en-NZ" sz="3000" b="0" dirty="0" err="1" smtClean="0">
                <a:solidFill>
                  <a:schemeClr val="tx1"/>
                </a:solidFill>
              </a:rPr>
              <a:t>matauranga</a:t>
            </a:r>
            <a:r>
              <a:rPr lang="en-NZ" sz="3000" b="0" dirty="0" smtClean="0">
                <a:solidFill>
                  <a:schemeClr val="tx1"/>
                </a:solidFill>
              </a:rPr>
              <a:t> Maori, social norms and  community mobilisation as a primary prevention strategy for violence in Hauraki </a:t>
            </a:r>
            <a:endParaRPr lang="en-NZ" sz="3000" b="0" dirty="0">
              <a:solidFill>
                <a:schemeClr val="tx1"/>
              </a:solidFill>
            </a:endParaRPr>
          </a:p>
          <a:p>
            <a:pPr algn="ctr"/>
            <a:endParaRPr lang="en-NZ" sz="4000" b="1" dirty="0" smtClean="0">
              <a:solidFill>
                <a:schemeClr val="tx1"/>
              </a:solidFill>
              <a:latin typeface="Arial" pitchFamily="34" charset="0"/>
              <a:cs typeface="Arial" pitchFamily="34" charset="0"/>
            </a:endParaRPr>
          </a:p>
          <a:p>
            <a:endParaRPr lang="en-NZ" sz="2800" dirty="0">
              <a:solidFill>
                <a:schemeClr val="tx1"/>
              </a:solidFill>
            </a:endParaRPr>
          </a:p>
          <a:p>
            <a:r>
              <a:rPr lang="en-NZ" sz="2400" dirty="0">
                <a:solidFill>
                  <a:schemeClr val="tx1"/>
                </a:solidFill>
              </a:rPr>
              <a:t/>
            </a:r>
            <a:br>
              <a:rPr lang="en-NZ" sz="2400" dirty="0">
                <a:solidFill>
                  <a:schemeClr val="tx1"/>
                </a:solidFill>
              </a:rPr>
            </a:br>
            <a:endParaRPr lang="en-NZ" sz="2400" dirty="0" smtClean="0">
              <a:solidFill>
                <a:schemeClr val="tx1"/>
              </a:solidFill>
            </a:endParaRPr>
          </a:p>
          <a:p>
            <a:endParaRPr lang="en-NZ" sz="2400" dirty="0" smtClean="0">
              <a:solidFill>
                <a:schemeClr val="tx1"/>
              </a:solidFill>
            </a:endParaRPr>
          </a:p>
          <a:p>
            <a:endParaRPr lang="en-NZ" sz="2400" dirty="0" smtClean="0">
              <a:solidFill>
                <a:schemeClr val="tx1"/>
              </a:solidFill>
            </a:endParaRPr>
          </a:p>
          <a:p>
            <a:endParaRPr lang="en-NZ" sz="2400" dirty="0">
              <a:solidFill>
                <a:schemeClr val="tx1"/>
              </a:solidFill>
            </a:endParaRPr>
          </a:p>
          <a:p>
            <a:pPr algn="ctr"/>
            <a:endParaRPr lang="en-NZ" sz="2400" dirty="0" smtClean="0">
              <a:solidFill>
                <a:schemeClr val="tx1"/>
              </a:solidFill>
            </a:endParaRPr>
          </a:p>
          <a:p>
            <a:endParaRPr lang="en-NZ" sz="2400" dirty="0" smtClean="0">
              <a:solidFill>
                <a:schemeClr val="tx1"/>
              </a:solidFill>
            </a:endParaRPr>
          </a:p>
          <a:p>
            <a:endParaRPr lang="en-NZ" sz="2400" dirty="0">
              <a:solidFill>
                <a:schemeClr val="tx1"/>
              </a:solidFill>
            </a:endParaRPr>
          </a:p>
        </p:txBody>
      </p:sp>
    </p:spTree>
    <p:extLst>
      <p:ext uri="{BB962C8B-B14F-4D97-AF65-F5344CB8AC3E}">
        <p14:creationId xmlns:p14="http://schemas.microsoft.com/office/powerpoint/2010/main" val="2273040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NZ" dirty="0" smtClean="0"/>
              <a:t>Start phase    </a:t>
            </a:r>
            <a:endParaRPr lang="en-NZ" dirty="0"/>
          </a:p>
        </p:txBody>
      </p:sp>
      <p:sp>
        <p:nvSpPr>
          <p:cNvPr id="3" name="Content Placeholder 2"/>
          <p:cNvSpPr>
            <a:spLocks noGrp="1"/>
          </p:cNvSpPr>
          <p:nvPr>
            <p:ph idx="1"/>
          </p:nvPr>
        </p:nvSpPr>
        <p:spPr>
          <a:xfrm>
            <a:off x="457200" y="1052737"/>
            <a:ext cx="7931224" cy="4608512"/>
          </a:xfrm>
        </p:spPr>
        <p:txBody>
          <a:bodyPr>
            <a:normAutofit fontScale="85000" lnSpcReduction="10000"/>
          </a:bodyPr>
          <a:lstStyle/>
          <a:p>
            <a:pPr>
              <a:buFont typeface="+mj-lt"/>
              <a:buAutoNum type="arabicPeriod"/>
            </a:pPr>
            <a:r>
              <a:rPr lang="en-NZ" b="0" dirty="0"/>
              <a:t>w</a:t>
            </a:r>
            <a:r>
              <a:rPr lang="en-NZ" b="0" dirty="0" smtClean="0"/>
              <a:t>ill a </a:t>
            </a:r>
            <a:r>
              <a:rPr lang="en-NZ" b="0" dirty="0"/>
              <a:t>social norms approach </a:t>
            </a:r>
            <a:r>
              <a:rPr lang="en-NZ" b="0" dirty="0" smtClean="0"/>
              <a:t>work in Hauraki? </a:t>
            </a:r>
          </a:p>
          <a:p>
            <a:pPr lvl="1"/>
            <a:r>
              <a:rPr lang="en-NZ" dirty="0"/>
              <a:t>p</a:t>
            </a:r>
            <a:r>
              <a:rPr lang="en-NZ" dirty="0" smtClean="0"/>
              <a:t>roduce evidence that social norms are operating and associated with family violence (demonstrate feasibility)</a:t>
            </a:r>
            <a:r>
              <a:rPr lang="en-NZ" b="0" dirty="0" smtClean="0"/>
              <a:t> </a:t>
            </a:r>
          </a:p>
          <a:p>
            <a:pPr marL="627063" lvl="1" indent="0">
              <a:buNone/>
            </a:pPr>
            <a:endParaRPr lang="en-NZ" b="0" dirty="0" smtClean="0"/>
          </a:p>
          <a:p>
            <a:pPr>
              <a:buFont typeface="+mj-lt"/>
              <a:buAutoNum type="arabicPeriod"/>
            </a:pPr>
            <a:r>
              <a:rPr lang="en-NZ" b="0" dirty="0"/>
              <a:t>how </a:t>
            </a:r>
            <a:r>
              <a:rPr lang="en-NZ" b="0" dirty="0" smtClean="0"/>
              <a:t>will we know the community mobilisation model works? </a:t>
            </a:r>
          </a:p>
          <a:p>
            <a:pPr lvl="1"/>
            <a:r>
              <a:rPr lang="en-NZ" dirty="0" smtClean="0"/>
              <a:t>collect </a:t>
            </a:r>
            <a:r>
              <a:rPr lang="en-NZ" b="0" dirty="0" smtClean="0"/>
              <a:t>baseline data </a:t>
            </a:r>
            <a:r>
              <a:rPr lang="en-NZ" b="0" dirty="0"/>
              <a:t>for monitoring change over </a:t>
            </a:r>
            <a:r>
              <a:rPr lang="en-NZ" b="0" dirty="0" smtClean="0"/>
              <a:t>time  </a:t>
            </a:r>
            <a:endParaRPr lang="en-NZ" b="0" dirty="0"/>
          </a:p>
          <a:p>
            <a:pPr>
              <a:buFont typeface="+mj-lt"/>
              <a:buAutoNum type="arabicPeriod"/>
            </a:pPr>
            <a:endParaRPr lang="en-NZ" b="0" dirty="0"/>
          </a:p>
          <a:p>
            <a:pPr>
              <a:buFont typeface="+mj-lt"/>
              <a:buAutoNum type="arabicPeriod"/>
            </a:pPr>
            <a:r>
              <a:rPr lang="en-NZ" b="0" dirty="0"/>
              <a:t>c</a:t>
            </a:r>
            <a:r>
              <a:rPr lang="en-NZ" b="0" dirty="0" smtClean="0"/>
              <a:t>an a Māori </a:t>
            </a:r>
            <a:r>
              <a:rPr lang="en-NZ" b="0" dirty="0"/>
              <a:t>cultural </a:t>
            </a:r>
            <a:r>
              <a:rPr lang="en-NZ" b="0" dirty="0" smtClean="0"/>
              <a:t>imperative become a social norm? </a:t>
            </a:r>
          </a:p>
          <a:p>
            <a:pPr lvl="1"/>
            <a:r>
              <a:rPr lang="en-NZ" dirty="0"/>
              <a:t>d</a:t>
            </a:r>
            <a:r>
              <a:rPr lang="en-NZ" dirty="0" smtClean="0"/>
              <a:t>evelop/deliver a programme that teaches transformative cultural imperatives</a:t>
            </a:r>
          </a:p>
          <a:p>
            <a:pPr lvl="1"/>
            <a:r>
              <a:rPr lang="en-NZ" dirty="0" smtClean="0"/>
              <a:t>pre/post test outcomes</a:t>
            </a:r>
            <a:r>
              <a:rPr lang="en-NZ" b="0" dirty="0" smtClean="0"/>
              <a:t> </a:t>
            </a:r>
          </a:p>
          <a:p>
            <a:pPr marL="171450" indent="-171450">
              <a:buFont typeface="Arial" panose="020B0604020202020204" pitchFamily="34" charset="0"/>
              <a:buChar char="•"/>
            </a:pPr>
            <a:endParaRPr lang="en-NZ" dirty="0" smtClean="0"/>
          </a:p>
          <a:p>
            <a:pPr marL="0" indent="0">
              <a:buNone/>
            </a:pPr>
            <a:endParaRPr lang="en-NZ" dirty="0"/>
          </a:p>
          <a:p>
            <a:endParaRPr lang="en-NZ" dirty="0"/>
          </a:p>
        </p:txBody>
      </p:sp>
    </p:spTree>
    <p:extLst>
      <p:ext uri="{BB962C8B-B14F-4D97-AF65-F5344CB8AC3E}">
        <p14:creationId xmlns:p14="http://schemas.microsoft.com/office/powerpoint/2010/main" val="2786442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en-NZ" dirty="0" smtClean="0"/>
              <a:t>Will a social norms approach work? </a:t>
            </a:r>
            <a:endParaRPr lang="en-NZ" dirty="0"/>
          </a:p>
        </p:txBody>
      </p:sp>
      <p:sp>
        <p:nvSpPr>
          <p:cNvPr id="3" name="Content Placeholder 2"/>
          <p:cNvSpPr>
            <a:spLocks noGrp="1"/>
          </p:cNvSpPr>
          <p:nvPr>
            <p:ph idx="1"/>
          </p:nvPr>
        </p:nvSpPr>
        <p:spPr>
          <a:xfrm>
            <a:off x="457200" y="1124744"/>
            <a:ext cx="8363272" cy="4968552"/>
          </a:xfrm>
        </p:spPr>
        <p:txBody>
          <a:bodyPr>
            <a:normAutofit/>
          </a:bodyPr>
          <a:lstStyle/>
          <a:p>
            <a:r>
              <a:rPr lang="en-NZ" b="0" dirty="0"/>
              <a:t>how to identify a social norm </a:t>
            </a:r>
            <a:r>
              <a:rPr lang="en-NZ" sz="2000" b="0" dirty="0"/>
              <a:t>(Christina </a:t>
            </a:r>
            <a:r>
              <a:rPr lang="en-NZ" sz="2000" b="0" dirty="0" err="1"/>
              <a:t>Bicchieri</a:t>
            </a:r>
            <a:r>
              <a:rPr lang="en-NZ" sz="2000" b="0" dirty="0"/>
              <a:t>)</a:t>
            </a:r>
          </a:p>
          <a:p>
            <a:pPr marL="984250" lvl="4" indent="-266700">
              <a:buFont typeface="Wingdings" panose="05000000000000000000" pitchFamily="2" charset="2"/>
              <a:buChar char="Ø"/>
            </a:pPr>
            <a:r>
              <a:rPr lang="en-NZ" dirty="0"/>
              <a:t>what </a:t>
            </a:r>
            <a:r>
              <a:rPr lang="en-NZ" dirty="0" smtClean="0"/>
              <a:t>I </a:t>
            </a:r>
            <a:r>
              <a:rPr lang="en-NZ" dirty="0"/>
              <a:t>do? </a:t>
            </a:r>
          </a:p>
          <a:p>
            <a:pPr marL="984250" lvl="4" indent="-266700">
              <a:buFont typeface="Wingdings" panose="05000000000000000000" pitchFamily="2" charset="2"/>
              <a:buChar char="Ø"/>
            </a:pPr>
            <a:r>
              <a:rPr lang="en-NZ" dirty="0"/>
              <a:t>what </a:t>
            </a:r>
            <a:r>
              <a:rPr lang="en-NZ" dirty="0" smtClean="0"/>
              <a:t>I </a:t>
            </a:r>
            <a:r>
              <a:rPr lang="en-NZ" dirty="0"/>
              <a:t>think other people do? </a:t>
            </a:r>
          </a:p>
          <a:p>
            <a:pPr marL="984250" lvl="4" indent="-266700">
              <a:buFont typeface="Wingdings" panose="05000000000000000000" pitchFamily="2" charset="2"/>
              <a:buChar char="Ø"/>
            </a:pPr>
            <a:r>
              <a:rPr lang="en-NZ" dirty="0"/>
              <a:t>what do other people think it is appropriate to do?</a:t>
            </a:r>
          </a:p>
          <a:p>
            <a:pPr marL="0" indent="0">
              <a:buNone/>
            </a:pPr>
            <a:endParaRPr lang="en-NZ" b="0" dirty="0" smtClean="0"/>
          </a:p>
          <a:p>
            <a:r>
              <a:rPr lang="en-NZ" b="0" dirty="0" smtClean="0"/>
              <a:t>masculinity theory </a:t>
            </a:r>
            <a:r>
              <a:rPr lang="en-NZ" sz="2000" b="0" dirty="0" smtClean="0"/>
              <a:t>(</a:t>
            </a:r>
            <a:r>
              <a:rPr lang="en-NZ" sz="2000" b="0" dirty="0" err="1" smtClean="0"/>
              <a:t>Raewyn</a:t>
            </a:r>
            <a:r>
              <a:rPr lang="en-NZ" sz="2000" b="0" dirty="0" smtClean="0"/>
              <a:t> Connell, Australian sociologist)  </a:t>
            </a:r>
          </a:p>
          <a:p>
            <a:pPr marL="989013" lvl="1" indent="-361950"/>
            <a:r>
              <a:rPr lang="en-NZ" sz="2000" dirty="0" smtClean="0"/>
              <a:t>g</a:t>
            </a:r>
            <a:r>
              <a:rPr lang="en-NZ" sz="2000" b="0" dirty="0" smtClean="0"/>
              <a:t>ender </a:t>
            </a:r>
            <a:r>
              <a:rPr lang="en-NZ" sz="2000" dirty="0" smtClean="0"/>
              <a:t>perceptions </a:t>
            </a:r>
            <a:r>
              <a:rPr lang="en-NZ" sz="2000" b="0" dirty="0" smtClean="0"/>
              <a:t>are associated with power </a:t>
            </a:r>
            <a:r>
              <a:rPr lang="en-NZ" sz="2000" b="0" dirty="0"/>
              <a:t>asymmetries that </a:t>
            </a:r>
            <a:r>
              <a:rPr lang="en-NZ" sz="2000" b="0" dirty="0" smtClean="0"/>
              <a:t>underpin </a:t>
            </a:r>
            <a:r>
              <a:rPr lang="en-NZ" sz="2000" b="0" dirty="0"/>
              <a:t>intimate partner </a:t>
            </a:r>
            <a:r>
              <a:rPr lang="en-NZ" sz="2000" b="0" dirty="0" smtClean="0"/>
              <a:t>violence</a:t>
            </a:r>
          </a:p>
          <a:p>
            <a:pPr marL="989013" lvl="1" indent="-361950"/>
            <a:r>
              <a:rPr lang="en-NZ" sz="2000" b="0" dirty="0" smtClean="0"/>
              <a:t>can be measured/identified through simple word quiz?</a:t>
            </a:r>
          </a:p>
          <a:p>
            <a:pPr marL="627063" lvl="1" indent="0">
              <a:buNone/>
            </a:pPr>
            <a:endParaRPr lang="en-NZ" sz="3000" dirty="0" smtClean="0"/>
          </a:p>
          <a:p>
            <a:pPr lvl="1"/>
            <a:endParaRPr lang="en-NZ" sz="5000" dirty="0"/>
          </a:p>
          <a:p>
            <a:pPr marL="514350" lvl="1" indent="0">
              <a:buNone/>
            </a:pPr>
            <a:endParaRPr lang="en-NZ" sz="5000" dirty="0" smtClean="0"/>
          </a:p>
          <a:p>
            <a:pPr lvl="2"/>
            <a:endParaRPr lang="en-NZ" sz="4600" dirty="0" smtClean="0"/>
          </a:p>
          <a:p>
            <a:pPr lvl="1"/>
            <a:endParaRPr lang="en-NZ" sz="5000" dirty="0"/>
          </a:p>
        </p:txBody>
      </p:sp>
    </p:spTree>
    <p:extLst>
      <p:ext uri="{BB962C8B-B14F-4D97-AF65-F5344CB8AC3E}">
        <p14:creationId xmlns:p14="http://schemas.microsoft.com/office/powerpoint/2010/main" val="1613597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smtClean="0"/>
              <a:t>Is violence a social norm?</a:t>
            </a:r>
            <a:endParaRPr lang="en-NZ" dirty="0"/>
          </a:p>
        </p:txBody>
      </p:sp>
      <p:sp>
        <p:nvSpPr>
          <p:cNvPr id="5" name="Content Placeholder 4"/>
          <p:cNvSpPr>
            <a:spLocks noGrp="1"/>
          </p:cNvSpPr>
          <p:nvPr>
            <p:ph idx="1"/>
          </p:nvPr>
        </p:nvSpPr>
        <p:spPr>
          <a:xfrm>
            <a:off x="457200" y="1484784"/>
            <a:ext cx="8229600" cy="4641379"/>
          </a:xfrm>
        </p:spPr>
        <p:txBody>
          <a:bodyPr/>
          <a:lstStyle/>
          <a:p>
            <a:pPr marL="742950" lvl="2" indent="-342900"/>
            <a:r>
              <a:rPr lang="en-NZ" dirty="0" smtClean="0"/>
              <a:t>what I do? </a:t>
            </a:r>
            <a:endParaRPr lang="en-NZ" dirty="0"/>
          </a:p>
          <a:p>
            <a:pPr marL="742950" lvl="2" indent="-342900"/>
            <a:r>
              <a:rPr lang="en-NZ" dirty="0"/>
              <a:t>what </a:t>
            </a:r>
            <a:r>
              <a:rPr lang="en-NZ" dirty="0" smtClean="0"/>
              <a:t>I </a:t>
            </a:r>
            <a:r>
              <a:rPr lang="en-NZ" dirty="0"/>
              <a:t>think other people do? </a:t>
            </a:r>
          </a:p>
          <a:p>
            <a:pPr marL="742950" lvl="2" indent="-342900"/>
            <a:r>
              <a:rPr lang="en-NZ" dirty="0" smtClean="0"/>
              <a:t>what </a:t>
            </a:r>
            <a:r>
              <a:rPr lang="en-NZ" dirty="0"/>
              <a:t>do other people think it is appropriate to do?</a:t>
            </a:r>
          </a:p>
          <a:p>
            <a:endParaRPr lang="en-NZ" dirty="0"/>
          </a:p>
        </p:txBody>
      </p:sp>
      <p:pic>
        <p:nvPicPr>
          <p:cNvPr id="3" name="Picture 2"/>
          <p:cNvPicPr>
            <a:picLocks noChangeAspect="1"/>
          </p:cNvPicPr>
          <p:nvPr/>
        </p:nvPicPr>
        <p:blipFill>
          <a:blip r:embed="rId3"/>
          <a:stretch>
            <a:fillRect/>
          </a:stretch>
        </p:blipFill>
        <p:spPr>
          <a:xfrm>
            <a:off x="971600" y="2996952"/>
            <a:ext cx="6857127" cy="2307745"/>
          </a:xfrm>
          <a:prstGeom prst="rect">
            <a:avLst/>
          </a:prstGeom>
        </p:spPr>
      </p:pic>
    </p:spTree>
    <p:extLst>
      <p:ext uri="{BB962C8B-B14F-4D97-AF65-F5344CB8AC3E}">
        <p14:creationId xmlns:p14="http://schemas.microsoft.com/office/powerpoint/2010/main" val="20829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2248"/>
            <a:ext cx="9144000" cy="4833503"/>
          </a:xfrm>
          <a:prstGeom prst="rect">
            <a:avLst/>
          </a:prstGeom>
        </p:spPr>
      </p:pic>
      <p:sp>
        <p:nvSpPr>
          <p:cNvPr id="6" name="Title 5"/>
          <p:cNvSpPr>
            <a:spLocks noGrp="1"/>
          </p:cNvSpPr>
          <p:nvPr>
            <p:ph type="title"/>
          </p:nvPr>
        </p:nvSpPr>
        <p:spPr>
          <a:xfrm>
            <a:off x="457200" y="274638"/>
            <a:ext cx="8229600" cy="490066"/>
          </a:xfrm>
        </p:spPr>
        <p:txBody>
          <a:bodyPr>
            <a:normAutofit fontScale="90000"/>
          </a:bodyPr>
          <a:lstStyle/>
          <a:p>
            <a:pPr algn="l"/>
            <a:r>
              <a:rPr lang="en-NZ" dirty="0" smtClean="0"/>
              <a:t>Evidence that social norms are operating </a:t>
            </a:r>
            <a:endParaRPr lang="en-NZ" dirty="0"/>
          </a:p>
        </p:txBody>
      </p:sp>
    </p:spTree>
    <p:extLst>
      <p:ext uri="{BB962C8B-B14F-4D97-AF65-F5344CB8AC3E}">
        <p14:creationId xmlns:p14="http://schemas.microsoft.com/office/powerpoint/2010/main" val="394597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0372"/>
            <a:ext cx="7416824" cy="630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295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29801"/>
            <a:ext cx="8229600" cy="778919"/>
          </a:xfrm>
        </p:spPr>
        <p:txBody>
          <a:bodyPr>
            <a:normAutofit fontScale="90000"/>
          </a:bodyPr>
          <a:lstStyle/>
          <a:p>
            <a:r>
              <a:rPr lang="en-NZ" sz="2400" b="1" dirty="0"/>
              <a:t>e</a:t>
            </a:r>
            <a:r>
              <a:rPr lang="en-NZ" sz="2400" b="1" dirty="0" smtClean="0"/>
              <a:t>vidence of </a:t>
            </a:r>
            <a:r>
              <a:rPr lang="en-NZ" sz="2400" b="1" dirty="0" err="1" smtClean="0"/>
              <a:t>feminities</a:t>
            </a:r>
            <a:r>
              <a:rPr lang="en-NZ" sz="2400" b="1" dirty="0" smtClean="0"/>
              <a:t/>
            </a:r>
            <a:br>
              <a:rPr lang="en-NZ" sz="2400" b="1" dirty="0" smtClean="0"/>
            </a:br>
            <a:r>
              <a:rPr lang="en-NZ" sz="2400" b="1" dirty="0" smtClean="0"/>
              <a:t>(words that are </a:t>
            </a:r>
            <a:r>
              <a:rPr lang="en-NZ" sz="2400" b="1" u="sng" dirty="0" smtClean="0"/>
              <a:t>more likely </a:t>
            </a:r>
            <a:r>
              <a:rPr lang="en-NZ" sz="2400" b="1" dirty="0" smtClean="0"/>
              <a:t>associated with women, n=103) </a:t>
            </a:r>
            <a:endParaRPr lang="en-NZ" sz="2400" b="1" dirty="0"/>
          </a:p>
        </p:txBody>
      </p:sp>
      <p:sp>
        <p:nvSpPr>
          <p:cNvPr id="4" name="Content Placeholder 3"/>
          <p:cNvSpPr>
            <a:spLocks noGrp="1"/>
          </p:cNvSpPr>
          <p:nvPr>
            <p:ph sz="half" idx="1"/>
          </p:nvPr>
        </p:nvSpPr>
        <p:spPr/>
        <p:txBody>
          <a:bodyPr/>
          <a:lstStyle/>
          <a:p>
            <a:endParaRPr lang="en-NZ" dirty="0"/>
          </a:p>
        </p:txBody>
      </p:sp>
      <p:sp>
        <p:nvSpPr>
          <p:cNvPr id="6" name="Content Placeholder 5"/>
          <p:cNvSpPr>
            <a:spLocks noGrp="1"/>
          </p:cNvSpPr>
          <p:nvPr>
            <p:ph sz="half" idx="2"/>
          </p:nvPr>
        </p:nvSpPr>
        <p:spPr/>
        <p:txBody>
          <a:bodyPr/>
          <a:lstStyle/>
          <a:p>
            <a:endParaRPr lang="en-NZ"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06" y="1196752"/>
            <a:ext cx="4445254" cy="518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194" y="1086907"/>
            <a:ext cx="4774237" cy="5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32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1524" y="-4334"/>
            <a:ext cx="6380952" cy="6866667"/>
          </a:xfrm>
          <a:prstGeom prst="rect">
            <a:avLst/>
          </a:prstGeom>
        </p:spPr>
      </p:pic>
    </p:spTree>
    <p:extLst>
      <p:ext uri="{BB962C8B-B14F-4D97-AF65-F5344CB8AC3E}">
        <p14:creationId xmlns:p14="http://schemas.microsoft.com/office/powerpoint/2010/main" val="2940911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2000" y="490905"/>
            <a:ext cx="7800000" cy="5876190"/>
          </a:xfrm>
          <a:prstGeom prst="rect">
            <a:avLst/>
          </a:prstGeom>
        </p:spPr>
      </p:pic>
    </p:spTree>
    <p:extLst>
      <p:ext uri="{BB962C8B-B14F-4D97-AF65-F5344CB8AC3E}">
        <p14:creationId xmlns:p14="http://schemas.microsoft.com/office/powerpoint/2010/main" val="3752719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c</a:t>
            </a:r>
            <a:r>
              <a:rPr lang="en-NZ" dirty="0" smtClean="0"/>
              <a:t>an a Maori cultural imperative be a social norm? </a:t>
            </a:r>
            <a:endParaRPr lang="en-NZ" dirty="0"/>
          </a:p>
        </p:txBody>
      </p:sp>
      <p:sp>
        <p:nvSpPr>
          <p:cNvPr id="3" name="Content Placeholder 2"/>
          <p:cNvSpPr>
            <a:spLocks noGrp="1"/>
          </p:cNvSpPr>
          <p:nvPr>
            <p:ph idx="1"/>
          </p:nvPr>
        </p:nvSpPr>
        <p:spPr>
          <a:xfrm>
            <a:off x="457200" y="1600200"/>
            <a:ext cx="7211144" cy="4525963"/>
          </a:xfrm>
        </p:spPr>
        <p:txBody>
          <a:bodyPr>
            <a:normAutofit/>
          </a:bodyPr>
          <a:lstStyle/>
          <a:p>
            <a:r>
              <a:rPr lang="en-GB" dirty="0" err="1"/>
              <a:t>Mauri</a:t>
            </a:r>
            <a:r>
              <a:rPr lang="en-GB" dirty="0"/>
              <a:t> </a:t>
            </a:r>
            <a:endParaRPr lang="en-GB" dirty="0" smtClean="0"/>
          </a:p>
          <a:p>
            <a:pPr lvl="1"/>
            <a:r>
              <a:rPr lang="en-GB" sz="2000" dirty="0" smtClean="0"/>
              <a:t>life </a:t>
            </a:r>
            <a:r>
              <a:rPr lang="en-GB" sz="2000" dirty="0"/>
              <a:t>principle, </a:t>
            </a:r>
            <a:r>
              <a:rPr lang="en-GB" sz="2000" dirty="0" smtClean="0"/>
              <a:t> the sneeze of life, unifying element,  sacred </a:t>
            </a:r>
            <a:r>
              <a:rPr lang="en-GB" sz="2000" dirty="0"/>
              <a:t>and divine </a:t>
            </a:r>
            <a:r>
              <a:rPr lang="en-GB" sz="2000" dirty="0" smtClean="0"/>
              <a:t>origins, </a:t>
            </a:r>
            <a:r>
              <a:rPr lang="en-GB" sz="2000" dirty="0" err="1" smtClean="0"/>
              <a:t>taonga</a:t>
            </a:r>
            <a:r>
              <a:rPr lang="en-GB" sz="2000" dirty="0" smtClean="0"/>
              <a:t> </a:t>
            </a:r>
            <a:r>
              <a:rPr lang="en-GB" sz="2000" dirty="0" err="1" smtClean="0"/>
              <a:t>tuku</a:t>
            </a:r>
            <a:r>
              <a:rPr lang="en-GB" sz="2000" dirty="0" smtClean="0"/>
              <a:t> </a:t>
            </a:r>
            <a:r>
              <a:rPr lang="en-GB" sz="2000" dirty="0" err="1" smtClean="0"/>
              <a:t>iho</a:t>
            </a:r>
            <a:endParaRPr lang="en-GB" sz="2000" dirty="0" smtClean="0"/>
          </a:p>
          <a:p>
            <a:pPr lvl="1"/>
            <a:r>
              <a:rPr lang="en-GB" sz="2000" dirty="0" smtClean="0"/>
              <a:t>dynamic, resilient, flexible, can </a:t>
            </a:r>
            <a:r>
              <a:rPr lang="en-GB" sz="2000" dirty="0"/>
              <a:t>wax and wane, </a:t>
            </a:r>
            <a:r>
              <a:rPr lang="en-GB" sz="2000" dirty="0" smtClean="0"/>
              <a:t>feeds on collective energy, interacts with </a:t>
            </a:r>
            <a:r>
              <a:rPr lang="en-GB" sz="2000" dirty="0" err="1" smtClean="0"/>
              <a:t>mana</a:t>
            </a:r>
            <a:r>
              <a:rPr lang="en-GB" sz="2000" dirty="0" smtClean="0"/>
              <a:t> and </a:t>
            </a:r>
            <a:r>
              <a:rPr lang="en-GB" sz="2000" dirty="0" err="1" smtClean="0"/>
              <a:t>tapu</a:t>
            </a:r>
            <a:r>
              <a:rPr lang="en-GB" sz="2000" dirty="0" smtClean="0"/>
              <a:t>, reflects vitality – </a:t>
            </a:r>
            <a:r>
              <a:rPr lang="en-GB" sz="2000" dirty="0" err="1" smtClean="0"/>
              <a:t>mauri</a:t>
            </a:r>
            <a:r>
              <a:rPr lang="en-GB" sz="2000" dirty="0" smtClean="0"/>
              <a:t> </a:t>
            </a:r>
            <a:r>
              <a:rPr lang="en-GB" sz="2000" dirty="0" err="1" smtClean="0"/>
              <a:t>tu</a:t>
            </a:r>
            <a:r>
              <a:rPr lang="en-GB" sz="2000" dirty="0" smtClean="0"/>
              <a:t>, </a:t>
            </a:r>
            <a:r>
              <a:rPr lang="en-GB" sz="2000" dirty="0" err="1" smtClean="0"/>
              <a:t>mauri</a:t>
            </a:r>
            <a:r>
              <a:rPr lang="en-GB" sz="2000" dirty="0" smtClean="0"/>
              <a:t> </a:t>
            </a:r>
            <a:r>
              <a:rPr lang="en-GB" sz="2000" dirty="0" err="1" smtClean="0"/>
              <a:t>ora</a:t>
            </a:r>
            <a:r>
              <a:rPr lang="en-GB" sz="2000" dirty="0" smtClean="0"/>
              <a:t>, </a:t>
            </a:r>
            <a:r>
              <a:rPr lang="en-GB" sz="2000" dirty="0" err="1" smtClean="0"/>
              <a:t>mauri</a:t>
            </a:r>
            <a:r>
              <a:rPr lang="en-GB" sz="2000" dirty="0" smtClean="0"/>
              <a:t> </a:t>
            </a:r>
            <a:r>
              <a:rPr lang="en-GB" sz="2000" dirty="0" err="1" smtClean="0"/>
              <a:t>noho</a:t>
            </a:r>
            <a:r>
              <a:rPr lang="en-GB" sz="2000" dirty="0" smtClean="0"/>
              <a:t>, </a:t>
            </a:r>
            <a:r>
              <a:rPr lang="en-GB" sz="2000" dirty="0" err="1" smtClean="0"/>
              <a:t>mauri</a:t>
            </a:r>
            <a:r>
              <a:rPr lang="en-GB" sz="2000" dirty="0" smtClean="0"/>
              <a:t> mate</a:t>
            </a:r>
          </a:p>
          <a:p>
            <a:pPr lvl="1"/>
            <a:r>
              <a:rPr lang="en-GB" sz="2000" dirty="0" smtClean="0"/>
              <a:t>impacted by violence and abuse  </a:t>
            </a:r>
          </a:p>
          <a:p>
            <a:pPr lvl="1"/>
            <a:r>
              <a:rPr lang="en-GB" sz="2000" dirty="0" smtClean="0"/>
              <a:t>1 of 6 cultural imperatives in the </a:t>
            </a:r>
            <a:r>
              <a:rPr lang="en-GB" sz="2000" dirty="0" err="1" smtClean="0"/>
              <a:t>Mauri</a:t>
            </a:r>
            <a:r>
              <a:rPr lang="en-GB" sz="2000" dirty="0" smtClean="0"/>
              <a:t> </a:t>
            </a:r>
            <a:r>
              <a:rPr lang="en-GB" sz="2000" dirty="0" err="1" smtClean="0"/>
              <a:t>Ora</a:t>
            </a:r>
            <a:r>
              <a:rPr lang="en-GB" sz="2000" dirty="0" smtClean="0"/>
              <a:t> Framework for family violence prevention (Dobbs &amp; </a:t>
            </a:r>
            <a:r>
              <a:rPr lang="en-GB" sz="2000" dirty="0" err="1" smtClean="0"/>
              <a:t>Eruera</a:t>
            </a:r>
            <a:r>
              <a:rPr lang="en-GB" sz="2000" dirty="0" smtClean="0"/>
              <a:t>, 2014) </a:t>
            </a:r>
          </a:p>
          <a:p>
            <a:pPr lvl="1"/>
            <a:endParaRPr lang="en-NZ" dirty="0"/>
          </a:p>
          <a:p>
            <a:pPr lvl="1"/>
            <a:endParaRPr lang="en-NZ" dirty="0"/>
          </a:p>
          <a:p>
            <a:endParaRPr lang="en-NZ" dirty="0"/>
          </a:p>
        </p:txBody>
      </p:sp>
    </p:spTree>
    <p:extLst>
      <p:ext uri="{BB962C8B-B14F-4D97-AF65-F5344CB8AC3E}">
        <p14:creationId xmlns:p14="http://schemas.microsoft.com/office/powerpoint/2010/main" val="2803854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640"/>
            <a:ext cx="8229600" cy="936105"/>
          </a:xfrm>
        </p:spPr>
        <p:txBody>
          <a:bodyPr/>
          <a:lstStyle/>
          <a:p>
            <a:r>
              <a:rPr lang="en-NZ" dirty="0" smtClean="0"/>
              <a:t>Pre/post test of </a:t>
            </a:r>
            <a:r>
              <a:rPr lang="en-NZ" dirty="0" err="1" smtClean="0"/>
              <a:t>Poutama</a:t>
            </a:r>
            <a:r>
              <a:rPr lang="en-NZ" dirty="0" smtClean="0"/>
              <a:t> outcomes</a:t>
            </a:r>
            <a:endParaRPr lang="en-NZ" dirty="0"/>
          </a:p>
        </p:txBody>
      </p:sp>
      <p:sp>
        <p:nvSpPr>
          <p:cNvPr id="3" name="Content Placeholder 2"/>
          <p:cNvSpPr>
            <a:spLocks noGrp="1"/>
          </p:cNvSpPr>
          <p:nvPr>
            <p:ph idx="1"/>
          </p:nvPr>
        </p:nvSpPr>
        <p:spPr/>
        <p:txBody>
          <a:bodyPr>
            <a:normAutofit/>
          </a:bodyPr>
          <a:lstStyle/>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pPr marL="266700" indent="-266700"/>
            <a:r>
              <a:rPr lang="en-NZ" sz="1400" b="0" dirty="0" err="1" smtClean="0"/>
              <a:t>Poutama</a:t>
            </a:r>
            <a:r>
              <a:rPr lang="en-NZ" sz="1400" b="0" dirty="0" smtClean="0"/>
              <a:t> </a:t>
            </a:r>
            <a:r>
              <a:rPr lang="en-NZ" sz="1400" b="0" dirty="0" err="1"/>
              <a:t>Mauri</a:t>
            </a:r>
            <a:r>
              <a:rPr lang="en-NZ" sz="1400" b="0" dirty="0"/>
              <a:t> </a:t>
            </a:r>
            <a:r>
              <a:rPr lang="en-NZ" sz="1400" b="0" dirty="0" err="1"/>
              <a:t>Tu</a:t>
            </a:r>
            <a:r>
              <a:rPr lang="en-NZ" sz="1400" b="0" dirty="0"/>
              <a:t>, </a:t>
            </a:r>
            <a:r>
              <a:rPr lang="en-NZ" sz="1400" b="0" dirty="0" err="1"/>
              <a:t>Mauri</a:t>
            </a:r>
            <a:r>
              <a:rPr lang="en-NZ" sz="1400" b="0" dirty="0"/>
              <a:t> </a:t>
            </a:r>
            <a:r>
              <a:rPr lang="en-NZ" sz="1400" b="0" dirty="0" err="1" smtClean="0"/>
              <a:t>Ora</a:t>
            </a:r>
            <a:r>
              <a:rPr lang="en-NZ" sz="1400" b="0" dirty="0" smtClean="0"/>
              <a:t> – a programme for healing and recovery from </a:t>
            </a:r>
            <a:r>
              <a:rPr lang="en-NZ" sz="1400" b="0" dirty="0" err="1" smtClean="0"/>
              <a:t>whanau</a:t>
            </a:r>
            <a:r>
              <a:rPr lang="en-NZ" sz="1400" b="0" dirty="0" smtClean="0"/>
              <a:t> violence </a:t>
            </a:r>
            <a:r>
              <a:rPr lang="en-NZ" sz="1400" b="0" dirty="0"/>
              <a:t>(Denise </a:t>
            </a:r>
            <a:r>
              <a:rPr lang="en-NZ" sz="1400" b="0" dirty="0" err="1" smtClean="0"/>
              <a:t>Messiter</a:t>
            </a:r>
            <a:r>
              <a:rPr lang="en-NZ" sz="1400" b="0" dirty="0" smtClean="0"/>
              <a:t>, 1995)</a:t>
            </a:r>
            <a:r>
              <a:rPr lang="en-NZ" sz="1400" dirty="0" smtClean="0"/>
              <a:t> </a:t>
            </a:r>
            <a:endParaRPr lang="en-NZ" sz="1400" dirty="0"/>
          </a:p>
          <a:p>
            <a:endParaRPr lang="en-NZ" dirty="0"/>
          </a:p>
          <a:p>
            <a:endParaRPr lang="en-NZ"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00808"/>
            <a:ext cx="8361537" cy="3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4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5536" y="1196752"/>
            <a:ext cx="8206259" cy="2759592"/>
          </a:xfrm>
          <a:prstGeom prst="rect">
            <a:avLst/>
          </a:prstGeom>
        </p:spPr>
      </p:pic>
    </p:spTree>
    <p:extLst>
      <p:ext uri="{BB962C8B-B14F-4D97-AF65-F5344CB8AC3E}">
        <p14:creationId xmlns:p14="http://schemas.microsoft.com/office/powerpoint/2010/main" val="1237257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32656"/>
            <a:ext cx="8003232" cy="5793507"/>
          </a:xfrm>
        </p:spPr>
        <p:txBody>
          <a:bodyPr/>
          <a:lstStyle/>
          <a:p>
            <a:pPr marL="0" indent="0" algn="ctr">
              <a:buNone/>
            </a:pPr>
            <a:r>
              <a:rPr lang="en-NZ" sz="2400" b="0" dirty="0" smtClean="0"/>
              <a:t>a </a:t>
            </a:r>
            <a:r>
              <a:rPr lang="en-NZ" sz="2400" b="0" dirty="0" err="1" smtClean="0"/>
              <a:t>mauri-ora</a:t>
            </a:r>
            <a:r>
              <a:rPr lang="en-NZ" sz="2400" b="0" dirty="0" smtClean="0"/>
              <a:t> </a:t>
            </a:r>
            <a:r>
              <a:rPr lang="en-NZ" sz="2400" b="0" dirty="0"/>
              <a:t>revolution i</a:t>
            </a:r>
            <a:r>
              <a:rPr lang="en-NZ" sz="2400" b="0" dirty="0" smtClean="0"/>
              <a:t>s </a:t>
            </a:r>
            <a:r>
              <a:rPr lang="en-NZ" sz="2400" b="0" dirty="0"/>
              <a:t>a community mobilisation strategy </a:t>
            </a:r>
            <a:r>
              <a:rPr lang="en-NZ" sz="2400" b="0" dirty="0" smtClean="0"/>
              <a:t>that could generate critical mass and displace the negative social norms that underpin family violence in Hauraki </a:t>
            </a:r>
          </a:p>
          <a:p>
            <a:pPr marL="0" indent="0">
              <a:buNone/>
            </a:pPr>
            <a:endParaRPr lang="en-NZ"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346290"/>
            <a:ext cx="2808312" cy="3971506"/>
          </a:xfrm>
          <a:prstGeom prst="rect">
            <a:avLst/>
          </a:prstGeom>
        </p:spPr>
      </p:pic>
    </p:spTree>
    <p:extLst>
      <p:ext uri="{BB962C8B-B14F-4D97-AF65-F5344CB8AC3E}">
        <p14:creationId xmlns:p14="http://schemas.microsoft.com/office/powerpoint/2010/main" val="30031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Te</a:t>
            </a:r>
            <a:r>
              <a:rPr lang="en-NZ" dirty="0" smtClean="0"/>
              <a:t> </a:t>
            </a:r>
            <a:r>
              <a:rPr lang="en-NZ" dirty="0" err="1" smtClean="0"/>
              <a:t>Whariki</a:t>
            </a:r>
            <a:r>
              <a:rPr lang="en-NZ" dirty="0" smtClean="0"/>
              <a:t> </a:t>
            </a:r>
            <a:r>
              <a:rPr lang="en-NZ" dirty="0" err="1" smtClean="0"/>
              <a:t>Manawahine</a:t>
            </a:r>
            <a:r>
              <a:rPr lang="en-NZ" dirty="0" smtClean="0"/>
              <a:t> o Hauraki</a:t>
            </a:r>
            <a:endParaRPr lang="en-NZ" dirty="0"/>
          </a:p>
        </p:txBody>
      </p:sp>
      <p:sp>
        <p:nvSpPr>
          <p:cNvPr id="3" name="Content Placeholder 2"/>
          <p:cNvSpPr>
            <a:spLocks noGrp="1"/>
          </p:cNvSpPr>
          <p:nvPr>
            <p:ph idx="1"/>
          </p:nvPr>
        </p:nvSpPr>
        <p:spPr>
          <a:xfrm>
            <a:off x="457200" y="1844824"/>
            <a:ext cx="7571184" cy="4525963"/>
          </a:xfrm>
        </p:spPr>
        <p:txBody>
          <a:bodyPr>
            <a:normAutofit/>
          </a:bodyPr>
          <a:lstStyle/>
          <a:p>
            <a:r>
              <a:rPr lang="en-NZ" b="0" dirty="0" smtClean="0"/>
              <a:t>Maree </a:t>
            </a:r>
            <a:r>
              <a:rPr lang="en-NZ" b="0" dirty="0" err="1" smtClean="0"/>
              <a:t>Tukukino</a:t>
            </a:r>
            <a:r>
              <a:rPr lang="en-NZ" b="0" dirty="0" smtClean="0"/>
              <a:t> </a:t>
            </a:r>
            <a:r>
              <a:rPr lang="en-NZ" b="0" dirty="0" smtClean="0">
                <a:hlinkClick r:id="rId3"/>
              </a:rPr>
              <a:t>mareet@hauraki.refuge.co.nz</a:t>
            </a:r>
            <a:endParaRPr lang="en-NZ" b="0" dirty="0" smtClean="0"/>
          </a:p>
          <a:p>
            <a:endParaRPr lang="en-NZ" b="0" dirty="0"/>
          </a:p>
          <a:p>
            <a:r>
              <a:rPr lang="en-NZ" b="0" dirty="0" smtClean="0"/>
              <a:t>Stephanie Palmer </a:t>
            </a:r>
            <a:r>
              <a:rPr lang="en-NZ" b="0" dirty="0" smtClean="0">
                <a:hlinkClick r:id="rId4"/>
              </a:rPr>
              <a:t>stephanie@tumana.maori.nz</a:t>
            </a:r>
            <a:endParaRPr lang="en-NZ" b="0" dirty="0" smtClean="0"/>
          </a:p>
          <a:p>
            <a:endParaRPr lang="en-NZ" b="0" dirty="0"/>
          </a:p>
        </p:txBody>
      </p:sp>
    </p:spTree>
    <p:extLst>
      <p:ext uri="{BB962C8B-B14F-4D97-AF65-F5344CB8AC3E}">
        <p14:creationId xmlns:p14="http://schemas.microsoft.com/office/powerpoint/2010/main" val="401044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88640"/>
            <a:ext cx="8507288" cy="767963"/>
          </a:xfrm>
        </p:spPr>
        <p:txBody>
          <a:bodyPr>
            <a:normAutofit/>
          </a:bodyPr>
          <a:lstStyle/>
          <a:p>
            <a:r>
              <a:rPr lang="en-NZ" sz="4000" dirty="0"/>
              <a:t>s</a:t>
            </a:r>
            <a:r>
              <a:rPr lang="en-NZ" sz="4000" dirty="0" smtClean="0"/>
              <a:t>ome background info   </a:t>
            </a:r>
            <a:endParaRPr lang="en-NZ" sz="40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554965" y="764704"/>
            <a:ext cx="3589035" cy="4525963"/>
          </a:xfrm>
        </p:spPr>
      </p:pic>
      <p:sp>
        <p:nvSpPr>
          <p:cNvPr id="7" name="Content Placeholder 6"/>
          <p:cNvSpPr>
            <a:spLocks noGrp="1"/>
          </p:cNvSpPr>
          <p:nvPr>
            <p:ph sz="half" idx="2"/>
          </p:nvPr>
        </p:nvSpPr>
        <p:spPr>
          <a:xfrm>
            <a:off x="323528" y="1340768"/>
            <a:ext cx="5976664" cy="4597971"/>
          </a:xfrm>
        </p:spPr>
        <p:txBody>
          <a:bodyPr>
            <a:normAutofit fontScale="92500" lnSpcReduction="10000"/>
          </a:bodyPr>
          <a:lstStyle/>
          <a:p>
            <a:pPr marL="0" indent="0">
              <a:buNone/>
            </a:pPr>
            <a:r>
              <a:rPr lang="en-NZ" sz="2400" dirty="0" smtClean="0"/>
              <a:t>Hauraki is a tribal area in </a:t>
            </a:r>
            <a:r>
              <a:rPr lang="en-NZ" sz="2400" dirty="0" err="1" smtClean="0"/>
              <a:t>Aotearoa</a:t>
            </a:r>
            <a:r>
              <a:rPr lang="en-NZ" sz="2400" dirty="0" smtClean="0"/>
              <a:t>, NZ</a:t>
            </a:r>
          </a:p>
          <a:p>
            <a:pPr marL="623888" lvl="1" indent="-350838"/>
            <a:r>
              <a:rPr lang="en-NZ" sz="2000" dirty="0"/>
              <a:t>s</a:t>
            </a:r>
            <a:r>
              <a:rPr lang="en-NZ" sz="2000" dirty="0" smtClean="0"/>
              <a:t>mall towns, rugged isolated terrain</a:t>
            </a:r>
          </a:p>
          <a:p>
            <a:pPr marL="623888" lvl="1" indent="-350838"/>
            <a:r>
              <a:rPr lang="en-NZ" sz="2000" dirty="0"/>
              <a:t>h</a:t>
            </a:r>
            <a:r>
              <a:rPr lang="en-NZ" sz="2000" dirty="0" smtClean="0"/>
              <a:t>igh density Māori populations </a:t>
            </a:r>
          </a:p>
          <a:p>
            <a:pPr marL="0" indent="0">
              <a:buNone/>
            </a:pPr>
            <a:endParaRPr lang="en-NZ" sz="2400" dirty="0" smtClean="0"/>
          </a:p>
          <a:p>
            <a:pPr marL="0" indent="0">
              <a:buNone/>
            </a:pPr>
            <a:r>
              <a:rPr lang="en-NZ" sz="2400" dirty="0" err="1" smtClean="0"/>
              <a:t>Te</a:t>
            </a:r>
            <a:r>
              <a:rPr lang="en-NZ" sz="2400" dirty="0" smtClean="0"/>
              <a:t> </a:t>
            </a:r>
            <a:r>
              <a:rPr lang="en-NZ" sz="2400" dirty="0" err="1" smtClean="0"/>
              <a:t>Poipoia</a:t>
            </a:r>
            <a:r>
              <a:rPr lang="en-NZ" sz="2400" dirty="0" smtClean="0"/>
              <a:t> </a:t>
            </a:r>
            <a:r>
              <a:rPr lang="en-NZ" sz="2400" dirty="0" err="1" smtClean="0"/>
              <a:t>Tūkino</a:t>
            </a:r>
            <a:r>
              <a:rPr lang="en-NZ" sz="2400" dirty="0" smtClean="0"/>
              <a:t> o Hauraki (</a:t>
            </a:r>
            <a:r>
              <a:rPr lang="en-NZ" sz="2400" dirty="0" err="1" smtClean="0"/>
              <a:t>Te</a:t>
            </a:r>
            <a:r>
              <a:rPr lang="en-NZ" sz="2400" dirty="0" smtClean="0"/>
              <a:t> </a:t>
            </a:r>
            <a:r>
              <a:rPr lang="en-NZ" sz="2400" dirty="0" err="1" smtClean="0"/>
              <a:t>Poipoia</a:t>
            </a:r>
            <a:r>
              <a:rPr lang="en-NZ" sz="2400" dirty="0" smtClean="0"/>
              <a:t>)</a:t>
            </a:r>
          </a:p>
          <a:p>
            <a:pPr marL="623888" lvl="1" indent="-350838"/>
            <a:r>
              <a:rPr lang="en-NZ" sz="2000" dirty="0" smtClean="0"/>
              <a:t>a local collective of indigenous NGOs</a:t>
            </a:r>
          </a:p>
          <a:p>
            <a:pPr marL="623888" lvl="1" indent="-350838"/>
            <a:r>
              <a:rPr lang="en-NZ" sz="2000" dirty="0" smtClean="0"/>
              <a:t>a 10 year strategic plan </a:t>
            </a:r>
          </a:p>
          <a:p>
            <a:pPr marL="623888" lvl="1" indent="-350838"/>
            <a:r>
              <a:rPr lang="en-NZ" sz="2000" dirty="0" smtClean="0"/>
              <a:t>the name of our research project   </a:t>
            </a:r>
          </a:p>
          <a:p>
            <a:pPr marL="623888" lvl="1" indent="-350838"/>
            <a:endParaRPr lang="en-NZ" sz="2000" dirty="0"/>
          </a:p>
          <a:p>
            <a:pPr marL="0" indent="-127000">
              <a:buNone/>
            </a:pPr>
            <a:r>
              <a:rPr lang="en-NZ" sz="2400" dirty="0" err="1" smtClean="0"/>
              <a:t>Te</a:t>
            </a:r>
            <a:r>
              <a:rPr lang="en-NZ" sz="2400" dirty="0" smtClean="0"/>
              <a:t> </a:t>
            </a:r>
            <a:r>
              <a:rPr lang="en-NZ" sz="2400" dirty="0" err="1" smtClean="0"/>
              <a:t>Whāriki</a:t>
            </a:r>
            <a:r>
              <a:rPr lang="en-NZ" sz="2400" dirty="0" smtClean="0"/>
              <a:t> </a:t>
            </a:r>
            <a:r>
              <a:rPr lang="en-NZ" sz="2400" dirty="0" err="1" smtClean="0"/>
              <a:t>Manawāhine</a:t>
            </a:r>
            <a:r>
              <a:rPr lang="en-NZ" sz="2400" dirty="0" smtClean="0"/>
              <a:t> o Hauraki </a:t>
            </a:r>
          </a:p>
          <a:p>
            <a:pPr marL="615950" lvl="1" indent="-342900"/>
            <a:r>
              <a:rPr lang="en-NZ" sz="2000" dirty="0"/>
              <a:t>a</a:t>
            </a:r>
            <a:r>
              <a:rPr lang="en-NZ" sz="2000" dirty="0" smtClean="0"/>
              <a:t> member of </a:t>
            </a:r>
            <a:r>
              <a:rPr lang="en-NZ" sz="2000" dirty="0" err="1" smtClean="0"/>
              <a:t>Te</a:t>
            </a:r>
            <a:r>
              <a:rPr lang="en-NZ" sz="2000" dirty="0" smtClean="0"/>
              <a:t> </a:t>
            </a:r>
            <a:r>
              <a:rPr lang="en-NZ" sz="2000" dirty="0" err="1" smtClean="0"/>
              <a:t>Poipoia</a:t>
            </a:r>
            <a:r>
              <a:rPr lang="en-NZ" sz="2000" dirty="0" smtClean="0"/>
              <a:t> </a:t>
            </a:r>
          </a:p>
          <a:p>
            <a:pPr marL="615950" lvl="1" indent="-342900"/>
            <a:r>
              <a:rPr lang="en-NZ" sz="2000" dirty="0" smtClean="0"/>
              <a:t>violence prevention &amp; support services</a:t>
            </a:r>
          </a:p>
          <a:p>
            <a:pPr marL="615950" lvl="1" indent="-342900"/>
            <a:r>
              <a:rPr lang="en-NZ" sz="2000" dirty="0"/>
              <a:t>h</a:t>
            </a:r>
            <a:r>
              <a:rPr lang="en-NZ" sz="2000" dirty="0" smtClean="0"/>
              <a:t>ost organisation for the research  </a:t>
            </a:r>
            <a:endParaRPr lang="en-NZ" sz="2000" dirty="0"/>
          </a:p>
        </p:txBody>
      </p:sp>
      <p:sp>
        <p:nvSpPr>
          <p:cNvPr id="6" name="Oval 5"/>
          <p:cNvSpPr/>
          <p:nvPr/>
        </p:nvSpPr>
        <p:spPr>
          <a:xfrm>
            <a:off x="8028384" y="1484784"/>
            <a:ext cx="432048" cy="576064"/>
          </a:xfrm>
          <a:prstGeom prst="ellipse">
            <a:avLst/>
          </a:prstGeom>
          <a:solidFill>
            <a:schemeClr val="accent6">
              <a:lumMod val="60000"/>
              <a:lumOff val="40000"/>
              <a:alpha val="19000"/>
            </a:schemeClr>
          </a:solidFill>
          <a:ln w="9525">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864" y="5445224"/>
            <a:ext cx="1883056" cy="1311100"/>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79512" y="6093296"/>
            <a:ext cx="1728192" cy="552321"/>
          </a:xfrm>
          <a:prstGeom prst="rect">
            <a:avLst/>
          </a:prstGeom>
        </p:spPr>
      </p:pic>
    </p:spTree>
    <p:extLst>
      <p:ext uri="{BB962C8B-B14F-4D97-AF65-F5344CB8AC3E}">
        <p14:creationId xmlns:p14="http://schemas.microsoft.com/office/powerpoint/2010/main" val="56891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noAutofit/>
          </a:bodyPr>
          <a:lstStyle/>
          <a:p>
            <a:pPr algn="l"/>
            <a:r>
              <a:rPr lang="en-NZ" sz="4000" dirty="0"/>
              <a:t>r</a:t>
            </a:r>
            <a:r>
              <a:rPr lang="en-NZ" sz="4000" dirty="0" smtClean="0"/>
              <a:t>esearch </a:t>
            </a:r>
            <a:r>
              <a:rPr lang="en-NZ" sz="4000" b="1" dirty="0" smtClean="0"/>
              <a:t>scope   </a:t>
            </a:r>
            <a:r>
              <a:rPr lang="en-NZ" sz="4000" dirty="0" smtClean="0"/>
              <a:t/>
            </a:r>
            <a:br>
              <a:rPr lang="en-NZ" sz="4000" dirty="0" smtClean="0"/>
            </a:br>
            <a:endParaRPr lang="en-NZ" sz="4000" dirty="0"/>
          </a:p>
        </p:txBody>
      </p:sp>
      <p:sp>
        <p:nvSpPr>
          <p:cNvPr id="3" name="Subtitle 2"/>
          <p:cNvSpPr>
            <a:spLocks noGrp="1"/>
          </p:cNvSpPr>
          <p:nvPr>
            <p:ph idx="1"/>
          </p:nvPr>
        </p:nvSpPr>
        <p:spPr>
          <a:xfrm>
            <a:off x="467544" y="1412776"/>
            <a:ext cx="8219256" cy="4104456"/>
          </a:xfrm>
        </p:spPr>
        <p:txBody>
          <a:bodyPr>
            <a:normAutofit fontScale="77500" lnSpcReduction="20000"/>
          </a:bodyPr>
          <a:lstStyle/>
          <a:p>
            <a:pPr>
              <a:spcBef>
                <a:spcPts val="1200"/>
              </a:spcBef>
            </a:pPr>
            <a:r>
              <a:rPr lang="en-NZ" sz="4100" b="0" dirty="0"/>
              <a:t>e</a:t>
            </a:r>
            <a:r>
              <a:rPr lang="en-NZ" sz="4100" b="0" dirty="0" smtClean="0"/>
              <a:t>xplore the </a:t>
            </a:r>
            <a:r>
              <a:rPr lang="en-NZ" sz="4100" b="0" dirty="0" smtClean="0">
                <a:solidFill>
                  <a:schemeClr val="tx1"/>
                </a:solidFill>
              </a:rPr>
              <a:t>community mobilisation model of violence prevention </a:t>
            </a:r>
          </a:p>
          <a:p>
            <a:pPr>
              <a:spcBef>
                <a:spcPts val="1200"/>
              </a:spcBef>
            </a:pPr>
            <a:endParaRPr lang="en-NZ" sz="4100" b="0" dirty="0" smtClean="0">
              <a:solidFill>
                <a:schemeClr val="tx1"/>
              </a:solidFill>
            </a:endParaRPr>
          </a:p>
          <a:p>
            <a:pPr lvl="1">
              <a:spcBef>
                <a:spcPts val="1200"/>
              </a:spcBef>
            </a:pPr>
            <a:r>
              <a:rPr lang="en-NZ" sz="3200" dirty="0"/>
              <a:t>i</a:t>
            </a:r>
            <a:r>
              <a:rPr lang="en-NZ" sz="3200" dirty="0" smtClean="0"/>
              <a:t>nformed by </a:t>
            </a:r>
            <a:r>
              <a:rPr lang="en-NZ" sz="3200" dirty="0" smtClean="0">
                <a:solidFill>
                  <a:schemeClr val="tx1"/>
                </a:solidFill>
              </a:rPr>
              <a:t>SASA!, </a:t>
            </a:r>
            <a:r>
              <a:rPr lang="en-NZ" sz="3200" dirty="0" smtClean="0">
                <a:solidFill>
                  <a:schemeClr val="tx1"/>
                </a:solidFill>
                <a:hlinkClick r:id="rId3"/>
              </a:rPr>
              <a:t>www.raisingvoices.com</a:t>
            </a:r>
            <a:endParaRPr lang="en-NZ" sz="3200" dirty="0" smtClean="0">
              <a:solidFill>
                <a:schemeClr val="tx1"/>
              </a:solidFill>
            </a:endParaRPr>
          </a:p>
          <a:p>
            <a:pPr lvl="1">
              <a:spcBef>
                <a:spcPts val="1200"/>
              </a:spcBef>
            </a:pPr>
            <a:r>
              <a:rPr lang="en-NZ" sz="3200" b="0" dirty="0" smtClean="0"/>
              <a:t>track</a:t>
            </a:r>
            <a:r>
              <a:rPr lang="en-NZ" sz="3200" b="0" dirty="0" smtClean="0">
                <a:solidFill>
                  <a:schemeClr val="tx1"/>
                </a:solidFill>
              </a:rPr>
              <a:t> progress/change over time </a:t>
            </a:r>
          </a:p>
          <a:p>
            <a:pPr lvl="1">
              <a:spcBef>
                <a:spcPts val="1200"/>
              </a:spcBef>
            </a:pPr>
            <a:r>
              <a:rPr lang="en-NZ" sz="3200" b="0" dirty="0" smtClean="0"/>
              <a:t>Māori cultural imperatives </a:t>
            </a:r>
            <a:r>
              <a:rPr lang="en-NZ" sz="2600" b="0" dirty="0" smtClean="0"/>
              <a:t>(Dobbs &amp; </a:t>
            </a:r>
            <a:r>
              <a:rPr lang="en-NZ" sz="2600" b="0" dirty="0" err="1" smtClean="0"/>
              <a:t>Eruera</a:t>
            </a:r>
            <a:r>
              <a:rPr lang="en-NZ" sz="2600" b="0" dirty="0" smtClean="0"/>
              <a:t>, 2014)  </a:t>
            </a:r>
          </a:p>
          <a:p>
            <a:pPr lvl="1">
              <a:spcBef>
                <a:spcPts val="1200"/>
              </a:spcBef>
            </a:pPr>
            <a:r>
              <a:rPr lang="en-NZ" sz="3200" dirty="0"/>
              <a:t>r</a:t>
            </a:r>
            <a:r>
              <a:rPr lang="en-NZ" sz="3200" dirty="0" smtClean="0"/>
              <a:t>educe the risk</a:t>
            </a:r>
            <a:r>
              <a:rPr lang="en-NZ" sz="3200" b="0" dirty="0" smtClean="0"/>
              <a:t> of violence</a:t>
            </a:r>
            <a:endParaRPr lang="en-NZ" sz="3200" b="0" dirty="0" smtClean="0">
              <a:solidFill>
                <a:schemeClr val="tx1"/>
              </a:solidFill>
            </a:endParaRPr>
          </a:p>
          <a:p>
            <a:pPr lvl="1">
              <a:spcBef>
                <a:spcPts val="1200"/>
              </a:spcBef>
            </a:pPr>
            <a:endParaRPr lang="en-NZ" sz="2000" dirty="0" smtClean="0"/>
          </a:p>
          <a:p>
            <a:pPr marL="800100" lvl="2" indent="0">
              <a:spcBef>
                <a:spcPts val="1200"/>
              </a:spcBef>
              <a:buNone/>
            </a:pPr>
            <a:r>
              <a:rPr lang="en-NZ" sz="2000" dirty="0" smtClean="0"/>
              <a:t> </a:t>
            </a:r>
          </a:p>
          <a:p>
            <a:pPr marL="0" indent="0">
              <a:spcBef>
                <a:spcPts val="0"/>
              </a:spcBef>
              <a:buNone/>
            </a:pPr>
            <a:endParaRPr lang="en-NZ" sz="2400" b="1" dirty="0" smtClean="0"/>
          </a:p>
          <a:p>
            <a:pPr>
              <a:spcBef>
                <a:spcPts val="0"/>
              </a:spcBef>
            </a:pPr>
            <a:endParaRPr lang="en-NZ" sz="2400" dirty="0"/>
          </a:p>
          <a:p>
            <a:pPr marL="342900" indent="-342900" algn="l">
              <a:spcBef>
                <a:spcPts val="0"/>
              </a:spcBef>
              <a:buFont typeface="Arial" panose="020B0604020202020204" pitchFamily="34" charset="0"/>
              <a:buChar char="•"/>
            </a:pPr>
            <a:endParaRPr lang="en-NZ" sz="2400" dirty="0">
              <a:solidFill>
                <a:schemeClr val="tx1"/>
              </a:solidFill>
            </a:endParaRPr>
          </a:p>
        </p:txBody>
      </p:sp>
    </p:spTree>
    <p:extLst>
      <p:ext uri="{BB962C8B-B14F-4D97-AF65-F5344CB8AC3E}">
        <p14:creationId xmlns:p14="http://schemas.microsoft.com/office/powerpoint/2010/main" val="761404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normAutofit fontScale="90000"/>
          </a:bodyPr>
          <a:lstStyle/>
          <a:p>
            <a:r>
              <a:rPr lang="en-NZ" dirty="0" smtClean="0"/>
              <a:t>principle 1: </a:t>
            </a:r>
            <a:r>
              <a:rPr lang="en-NZ" dirty="0"/>
              <a:t>v</a:t>
            </a:r>
            <a:r>
              <a:rPr lang="en-NZ" dirty="0" smtClean="0"/>
              <a:t>iolence is about POWER </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22" y="1268760"/>
            <a:ext cx="7731493" cy="4968552"/>
          </a:xfrm>
          <a:prstGeom prst="rect">
            <a:avLst/>
          </a:prstGeom>
        </p:spPr>
      </p:pic>
      <p:sp>
        <p:nvSpPr>
          <p:cNvPr id="3" name="Rectangle 2"/>
          <p:cNvSpPr/>
          <p:nvPr/>
        </p:nvSpPr>
        <p:spPr>
          <a:xfrm>
            <a:off x="827584" y="1700807"/>
            <a:ext cx="7272808" cy="3539430"/>
          </a:xfrm>
          <a:prstGeom prst="rect">
            <a:avLst/>
          </a:prstGeom>
        </p:spPr>
        <p:txBody>
          <a:bodyPr wrap="square">
            <a:spAutoFit/>
          </a:bodyPr>
          <a:lstStyle/>
          <a:p>
            <a:pPr marL="176213" indent="-176213"/>
            <a:r>
              <a:rPr lang="en-NZ" sz="2800" dirty="0" smtClean="0">
                <a:latin typeface="Arial" panose="020B0604020202020204" pitchFamily="34" charset="0"/>
                <a:cs typeface="Arial" panose="020B0604020202020204" pitchFamily="34" charset="0"/>
              </a:rPr>
              <a:t>SASA! design </a:t>
            </a:r>
            <a:r>
              <a:rPr lang="en-NZ" sz="2800" dirty="0">
                <a:latin typeface="Arial" panose="020B0604020202020204" pitchFamily="34" charset="0"/>
                <a:cs typeface="Arial" panose="020B0604020202020204" pitchFamily="34" charset="0"/>
              </a:rPr>
              <a:t>logic </a:t>
            </a:r>
            <a:endParaRPr lang="en-NZ" sz="2800" dirty="0" smtClean="0">
              <a:latin typeface="Arial" panose="020B0604020202020204" pitchFamily="34" charset="0"/>
              <a:cs typeface="Arial" panose="020B0604020202020204" pitchFamily="34" charset="0"/>
            </a:endParaRPr>
          </a:p>
          <a:p>
            <a:pPr marL="176213" indent="-176213"/>
            <a:r>
              <a:rPr lang="en-NZ" sz="2800" dirty="0" smtClean="0">
                <a:latin typeface="Arial" panose="020B0604020202020204" pitchFamily="34" charset="0"/>
                <a:cs typeface="Arial" panose="020B0604020202020204" pitchFamily="34" charset="0"/>
              </a:rPr>
              <a:t>   </a:t>
            </a:r>
            <a:endParaRPr lang="en-NZ" sz="2800" dirty="0">
              <a:latin typeface="Arial" panose="020B0604020202020204" pitchFamily="34" charset="0"/>
              <a:cs typeface="Arial" panose="020B0604020202020204" pitchFamily="34" charset="0"/>
            </a:endParaRPr>
          </a:p>
          <a:p>
            <a:pPr marL="363538" indent="-187325">
              <a:buFont typeface="Wingdings" pitchFamily="2" charset="2"/>
              <a:buChar char="Ø"/>
            </a:pPr>
            <a:r>
              <a:rPr lang="en-NZ" sz="2800" dirty="0">
                <a:latin typeface="Arial" panose="020B0604020202020204" pitchFamily="34" charset="0"/>
                <a:cs typeface="Arial" panose="020B0604020202020204" pitchFamily="34" charset="0"/>
              </a:rPr>
              <a:t>violence is caused by </a:t>
            </a:r>
            <a:r>
              <a:rPr lang="en-NZ" sz="2800" dirty="0" smtClean="0">
                <a:latin typeface="Arial" panose="020B0604020202020204" pitchFamily="34" charset="0"/>
                <a:cs typeface="Arial" panose="020B0604020202020204" pitchFamily="34" charset="0"/>
              </a:rPr>
              <a:t>an </a:t>
            </a:r>
            <a:r>
              <a:rPr lang="en-NZ" sz="2800" dirty="0">
                <a:latin typeface="Arial" panose="020B0604020202020204" pitchFamily="34" charset="0"/>
                <a:cs typeface="Arial" panose="020B0604020202020204" pitchFamily="34" charset="0"/>
              </a:rPr>
              <a:t>imbalance of power </a:t>
            </a:r>
            <a:endParaRPr lang="en-NZ" sz="2800" dirty="0" smtClean="0">
              <a:latin typeface="Arial" panose="020B0604020202020204" pitchFamily="34" charset="0"/>
              <a:cs typeface="Arial" panose="020B0604020202020204" pitchFamily="34" charset="0"/>
            </a:endParaRPr>
          </a:p>
          <a:p>
            <a:pPr marL="363538" indent="-187325">
              <a:buFont typeface="Wingdings" pitchFamily="2" charset="2"/>
              <a:buChar char="Ø"/>
            </a:pPr>
            <a:endParaRPr lang="en-NZ" sz="2800" dirty="0">
              <a:latin typeface="Arial" panose="020B0604020202020204" pitchFamily="34" charset="0"/>
              <a:cs typeface="Arial" panose="020B0604020202020204" pitchFamily="34" charset="0"/>
            </a:endParaRPr>
          </a:p>
          <a:p>
            <a:pPr marL="363538" indent="-187325">
              <a:buFont typeface="Wingdings" pitchFamily="2" charset="2"/>
              <a:buChar char="Ø"/>
            </a:pPr>
            <a:r>
              <a:rPr lang="en-NZ" sz="2800" dirty="0">
                <a:latin typeface="Arial" panose="020B0604020202020204" pitchFamily="34" charset="0"/>
                <a:cs typeface="Arial" panose="020B0604020202020204" pitchFamily="34" charset="0"/>
              </a:rPr>
              <a:t>strategies for the prevention of violence must address </a:t>
            </a:r>
            <a:r>
              <a:rPr lang="en-NZ" sz="2800" dirty="0" smtClean="0">
                <a:latin typeface="Arial" panose="020B0604020202020204" pitchFamily="34" charset="0"/>
                <a:cs typeface="Arial" panose="020B0604020202020204" pitchFamily="34" charset="0"/>
              </a:rPr>
              <a:t>this </a:t>
            </a:r>
            <a:r>
              <a:rPr lang="en-NZ" sz="2800" dirty="0">
                <a:latin typeface="Arial" panose="020B0604020202020204" pitchFamily="34" charset="0"/>
                <a:cs typeface="Arial" panose="020B0604020202020204" pitchFamily="34" charset="0"/>
              </a:rPr>
              <a:t>underlying cause </a:t>
            </a:r>
          </a:p>
          <a:p>
            <a:pPr marL="176213"/>
            <a:r>
              <a:rPr lang="en-NZ" sz="2800" dirty="0" smtClean="0">
                <a:latin typeface="Arial" panose="020B0604020202020204" pitchFamily="34" charset="0"/>
                <a:cs typeface="Arial" panose="020B0604020202020204" pitchFamily="34" charset="0"/>
              </a:rPr>
              <a:t>   </a:t>
            </a:r>
            <a:endParaRPr lang="en-NZ"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0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712968" cy="850106"/>
          </a:xfrm>
        </p:spPr>
        <p:txBody>
          <a:bodyPr>
            <a:normAutofit/>
          </a:bodyPr>
          <a:lstStyle/>
          <a:p>
            <a:r>
              <a:rPr lang="en-NZ" dirty="0" smtClean="0"/>
              <a:t>principle 2: power is a social construct </a:t>
            </a:r>
            <a:endParaRPr lang="en-NZ"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32" y="1628800"/>
            <a:ext cx="7849560" cy="4536504"/>
          </a:xfrm>
          <a:prstGeom prst="rect">
            <a:avLst/>
          </a:prstGeom>
        </p:spPr>
      </p:pic>
      <p:sp>
        <p:nvSpPr>
          <p:cNvPr id="6" name="Content Placeholder 3"/>
          <p:cNvSpPr txBox="1">
            <a:spLocks/>
          </p:cNvSpPr>
          <p:nvPr/>
        </p:nvSpPr>
        <p:spPr>
          <a:xfrm>
            <a:off x="467544" y="1628800"/>
            <a:ext cx="8219256" cy="4392488"/>
          </a:xfrm>
          <a:prstGeom prst="rect">
            <a:avLst/>
          </a:prstGeom>
        </p:spPr>
        <p:txBody>
          <a:bodyPr>
            <a:normAutofit/>
          </a:bodyPr>
          <a:lstStyle>
            <a:lvl1pPr marL="342900" indent="-342900" algn="l" defTabSz="914400" rtl="0" eaLnBrk="1" latinLnBrk="0" hangingPunct="1">
              <a:spcBef>
                <a:spcPct val="20000"/>
              </a:spcBef>
              <a:buFont typeface="Wingdings" pitchFamily="2" charset="2"/>
              <a:buChar char="q"/>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sz="2200" dirty="0" smtClean="0"/>
              <a:t>a social norm is a </a:t>
            </a:r>
            <a:r>
              <a:rPr lang="en-NZ" sz="2200" u="sng" dirty="0" smtClean="0"/>
              <a:t>personal belief</a:t>
            </a:r>
            <a:r>
              <a:rPr lang="en-NZ" sz="2200" dirty="0" smtClean="0"/>
              <a:t> about the things that other people do and think </a:t>
            </a:r>
          </a:p>
          <a:p>
            <a:pPr lvl="1"/>
            <a:r>
              <a:rPr lang="en-NZ" sz="2200" b="1" dirty="0" smtClean="0"/>
              <a:t>descriptive norm </a:t>
            </a:r>
            <a:r>
              <a:rPr lang="en-NZ" sz="2200" dirty="0" smtClean="0"/>
              <a:t>(I do it because other people do it) </a:t>
            </a:r>
          </a:p>
          <a:p>
            <a:pPr lvl="1"/>
            <a:r>
              <a:rPr lang="en-NZ" sz="2200" b="1" dirty="0" smtClean="0"/>
              <a:t>injunctive norm </a:t>
            </a:r>
            <a:r>
              <a:rPr lang="en-NZ" sz="2200" dirty="0" smtClean="0"/>
              <a:t>(I do it because other people think I should do it)</a:t>
            </a:r>
          </a:p>
          <a:p>
            <a:pPr lvl="1"/>
            <a:endParaRPr lang="en-NZ" sz="2200" dirty="0" smtClean="0"/>
          </a:p>
          <a:p>
            <a:r>
              <a:rPr lang="en-NZ" sz="2200" dirty="0" smtClean="0"/>
              <a:t>social norms are held in place by the </a:t>
            </a:r>
            <a:r>
              <a:rPr lang="en-NZ" sz="2200" u="sng" dirty="0" smtClean="0"/>
              <a:t>expectations</a:t>
            </a:r>
            <a:r>
              <a:rPr lang="en-NZ" sz="2200" dirty="0" smtClean="0"/>
              <a:t> of  people in our reference group (</a:t>
            </a:r>
            <a:r>
              <a:rPr lang="en-NZ" sz="2200" dirty="0" err="1" smtClean="0"/>
              <a:t>whānau</a:t>
            </a:r>
            <a:r>
              <a:rPr lang="en-NZ" sz="2200" dirty="0" smtClean="0"/>
              <a:t>, community, friends, workmates, society) </a:t>
            </a:r>
          </a:p>
          <a:p>
            <a:pPr marL="0" indent="0">
              <a:buNone/>
            </a:pPr>
            <a:endParaRPr lang="en-NZ" sz="1100" b="0" dirty="0" smtClean="0"/>
          </a:p>
          <a:p>
            <a:pPr marL="0" indent="0">
              <a:buNone/>
            </a:pPr>
            <a:endParaRPr lang="en-NZ" sz="1000" b="0" dirty="0" smtClean="0"/>
          </a:p>
          <a:p>
            <a:pPr marL="0" indent="0">
              <a:buNone/>
            </a:pPr>
            <a:r>
              <a:rPr lang="en-NZ" sz="1000" b="0" dirty="0" err="1" smtClean="0"/>
              <a:t>Bicchieri</a:t>
            </a:r>
            <a:r>
              <a:rPr lang="en-NZ" sz="1000" b="0" dirty="0" smtClean="0"/>
              <a:t>, C. &amp; Mercier, H. (2014). Norms and Beliefs: How Change Occurs. </a:t>
            </a:r>
            <a:r>
              <a:rPr lang="en-NZ" sz="1000" b="0" i="1" dirty="0" smtClean="0"/>
              <a:t>The Jerusalem Philosophical Quarterly,</a:t>
            </a:r>
            <a:r>
              <a:rPr lang="en-NZ" sz="1000" b="0" dirty="0" smtClean="0"/>
              <a:t> 63 (January): 60-82.</a:t>
            </a:r>
            <a:r>
              <a:rPr lang="en-NZ" sz="1100" b="0" dirty="0" smtClean="0"/>
              <a:t> </a:t>
            </a:r>
          </a:p>
          <a:p>
            <a:endParaRPr lang="en-NZ" dirty="0" smtClean="0"/>
          </a:p>
        </p:txBody>
      </p:sp>
      <p:sp>
        <p:nvSpPr>
          <p:cNvPr id="8" name="Content Placeholder 3"/>
          <p:cNvSpPr txBox="1">
            <a:spLocks/>
          </p:cNvSpPr>
          <p:nvPr/>
        </p:nvSpPr>
        <p:spPr>
          <a:xfrm>
            <a:off x="508548" y="1916832"/>
            <a:ext cx="8137248" cy="3312368"/>
          </a:xfrm>
          <a:prstGeom prst="rect">
            <a:avLst/>
          </a:prstGeom>
        </p:spPr>
        <p:txBody>
          <a:bodyPr>
            <a:normAutofit fontScale="77500" lnSpcReduction="20000"/>
          </a:bodyPr>
          <a:lstStyle>
            <a:lvl1pPr marL="342900" indent="-342900" algn="l" defTabSz="914400" rtl="0" eaLnBrk="1" latinLnBrk="0" hangingPunct="1">
              <a:spcBef>
                <a:spcPct val="20000"/>
              </a:spcBef>
              <a:buFont typeface="Wingdings" pitchFamily="2" charset="2"/>
              <a:buChar char="q"/>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pPr>
            <a:r>
              <a:rPr lang="en-NZ" b="0" dirty="0" smtClean="0"/>
              <a:t>SASA! design logic </a:t>
            </a:r>
          </a:p>
          <a:p>
            <a:pPr marL="0" indent="0">
              <a:buFont typeface="Wingdings" pitchFamily="2" charset="2"/>
              <a:buNone/>
            </a:pPr>
            <a:r>
              <a:rPr lang="en-NZ" b="0" dirty="0" smtClean="0"/>
              <a:t> </a:t>
            </a:r>
          </a:p>
          <a:p>
            <a:pPr marL="171450" indent="-171450">
              <a:buFont typeface="Wingdings" pitchFamily="2" charset="2"/>
              <a:buChar char="Ø"/>
            </a:pPr>
            <a:r>
              <a:rPr lang="en-NZ" b="0" dirty="0" smtClean="0"/>
              <a:t>violence is upheld by normalised beliefs about power</a:t>
            </a:r>
          </a:p>
          <a:p>
            <a:pPr marL="171450" indent="-171450">
              <a:buFont typeface="Wingdings" pitchFamily="2" charset="2"/>
              <a:buChar char="Ø"/>
            </a:pPr>
            <a:endParaRPr lang="en-NZ" b="0" dirty="0" smtClean="0"/>
          </a:p>
          <a:p>
            <a:pPr marL="171450" indent="-171450">
              <a:buFont typeface="Wingdings" pitchFamily="2" charset="2"/>
              <a:buChar char="Ø"/>
            </a:pPr>
            <a:r>
              <a:rPr lang="en-NZ" b="0" dirty="0" smtClean="0"/>
              <a:t>violence is upheld by social norms</a:t>
            </a:r>
          </a:p>
          <a:p>
            <a:pPr marL="171450" indent="-171450">
              <a:buFont typeface="Wingdings" pitchFamily="2" charset="2"/>
              <a:buChar char="Ø"/>
            </a:pPr>
            <a:endParaRPr lang="en-NZ" b="0" dirty="0" smtClean="0"/>
          </a:p>
          <a:p>
            <a:pPr marL="171450" indent="-171450">
              <a:buFont typeface="Wingdings" pitchFamily="2" charset="2"/>
              <a:buChar char="Ø"/>
            </a:pPr>
            <a:r>
              <a:rPr lang="en-NZ" b="0" dirty="0" smtClean="0"/>
              <a:t>violence prevention strategies have to target harmful social norms  </a:t>
            </a:r>
          </a:p>
          <a:p>
            <a:endParaRPr lang="en-NZ" dirty="0"/>
          </a:p>
        </p:txBody>
      </p:sp>
    </p:spTree>
    <p:extLst>
      <p:ext uri="{BB962C8B-B14F-4D97-AF65-F5344CB8AC3E}">
        <p14:creationId xmlns:p14="http://schemas.microsoft.com/office/powerpoint/2010/main" val="803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648072"/>
          </a:xfrm>
        </p:spPr>
        <p:txBody>
          <a:bodyPr>
            <a:normAutofit fontScale="90000"/>
          </a:bodyPr>
          <a:lstStyle/>
          <a:p>
            <a:r>
              <a:rPr lang="en-NZ" dirty="0" smtClean="0"/>
              <a:t>principle 3: social norms can be changed</a:t>
            </a:r>
            <a:endParaRPr lang="en-NZ"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29" y="1196752"/>
            <a:ext cx="2349952" cy="491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430" y="1196752"/>
            <a:ext cx="3732278" cy="491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708" y="1196752"/>
            <a:ext cx="2253792" cy="491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04248" y="2132856"/>
            <a:ext cx="720080" cy="415498"/>
          </a:xfrm>
          <a:prstGeom prst="rect">
            <a:avLst/>
          </a:prstGeom>
          <a:solidFill>
            <a:srgbClr val="FFFF00"/>
          </a:solidFill>
        </p:spPr>
        <p:txBody>
          <a:bodyPr wrap="square" rtlCol="0">
            <a:spAutoFit/>
          </a:bodyPr>
          <a:lstStyle/>
          <a:p>
            <a:pPr algn="ctr"/>
            <a:r>
              <a:rPr lang="en-NZ" sz="1050" dirty="0"/>
              <a:t>e</a:t>
            </a:r>
            <a:r>
              <a:rPr lang="en-NZ" sz="1050" dirty="0" smtClean="0"/>
              <a:t>stablish team</a:t>
            </a:r>
            <a:endParaRPr lang="en-NZ" sz="1050" dirty="0"/>
          </a:p>
        </p:txBody>
      </p:sp>
      <p:sp>
        <p:nvSpPr>
          <p:cNvPr id="7" name="TextBox 6"/>
          <p:cNvSpPr txBox="1"/>
          <p:nvPr/>
        </p:nvSpPr>
        <p:spPr>
          <a:xfrm>
            <a:off x="6956648" y="2285256"/>
            <a:ext cx="720080" cy="577081"/>
          </a:xfrm>
          <a:prstGeom prst="rect">
            <a:avLst/>
          </a:prstGeom>
          <a:solidFill>
            <a:srgbClr val="FFFF00"/>
          </a:solidFill>
        </p:spPr>
        <p:txBody>
          <a:bodyPr wrap="square" rtlCol="0">
            <a:spAutoFit/>
          </a:bodyPr>
          <a:lstStyle/>
          <a:p>
            <a:pPr algn="ctr"/>
            <a:r>
              <a:rPr lang="en-NZ" sz="1050" dirty="0"/>
              <a:t>g</a:t>
            </a:r>
            <a:r>
              <a:rPr lang="en-NZ" sz="1050" dirty="0" smtClean="0"/>
              <a:t>ather baseline data</a:t>
            </a:r>
            <a:endParaRPr lang="en-NZ" sz="1050" dirty="0"/>
          </a:p>
        </p:txBody>
      </p:sp>
      <p:sp>
        <p:nvSpPr>
          <p:cNvPr id="8" name="TextBox 7"/>
          <p:cNvSpPr txBox="1"/>
          <p:nvPr/>
        </p:nvSpPr>
        <p:spPr>
          <a:xfrm>
            <a:off x="6838230" y="2134007"/>
            <a:ext cx="720080" cy="415498"/>
          </a:xfrm>
          <a:prstGeom prst="rect">
            <a:avLst/>
          </a:prstGeom>
          <a:solidFill>
            <a:srgbClr val="FFFF00"/>
          </a:solidFill>
        </p:spPr>
        <p:txBody>
          <a:bodyPr wrap="square" rtlCol="0">
            <a:spAutoFit/>
          </a:bodyPr>
          <a:lstStyle/>
          <a:p>
            <a:pPr algn="ctr"/>
            <a:r>
              <a:rPr lang="en-NZ" sz="1050" dirty="0"/>
              <a:t>c</a:t>
            </a:r>
            <a:r>
              <a:rPr lang="en-NZ" sz="1050" dirty="0" smtClean="0"/>
              <a:t>reate resources</a:t>
            </a:r>
            <a:endParaRPr lang="en-NZ" sz="1050" dirty="0"/>
          </a:p>
        </p:txBody>
      </p:sp>
      <p:sp>
        <p:nvSpPr>
          <p:cNvPr id="11" name="TextBox 10"/>
          <p:cNvSpPr txBox="1"/>
          <p:nvPr/>
        </p:nvSpPr>
        <p:spPr>
          <a:xfrm>
            <a:off x="7923584" y="2285256"/>
            <a:ext cx="720080" cy="415498"/>
          </a:xfrm>
          <a:prstGeom prst="rect">
            <a:avLst/>
          </a:prstGeom>
          <a:solidFill>
            <a:srgbClr val="FFFF00"/>
          </a:solidFill>
        </p:spPr>
        <p:txBody>
          <a:bodyPr wrap="square" rtlCol="0">
            <a:spAutoFit/>
          </a:bodyPr>
          <a:lstStyle/>
          <a:p>
            <a:pPr algn="ctr"/>
            <a:r>
              <a:rPr lang="en-NZ" sz="1050" dirty="0" smtClean="0"/>
              <a:t>complete surveys</a:t>
            </a:r>
            <a:endParaRPr lang="en-NZ" sz="1050" dirty="0"/>
          </a:p>
        </p:txBody>
      </p:sp>
      <p:sp>
        <p:nvSpPr>
          <p:cNvPr id="12" name="TextBox 11"/>
          <p:cNvSpPr txBox="1"/>
          <p:nvPr/>
        </p:nvSpPr>
        <p:spPr>
          <a:xfrm>
            <a:off x="6638576" y="3098818"/>
            <a:ext cx="885752" cy="415498"/>
          </a:xfrm>
          <a:prstGeom prst="rect">
            <a:avLst/>
          </a:prstGeom>
          <a:solidFill>
            <a:srgbClr val="FFFF00"/>
          </a:solidFill>
        </p:spPr>
        <p:txBody>
          <a:bodyPr wrap="square" rtlCol="0">
            <a:spAutoFit/>
          </a:bodyPr>
          <a:lstStyle/>
          <a:p>
            <a:pPr algn="ctr"/>
            <a:r>
              <a:rPr lang="en-NZ" sz="1050" dirty="0"/>
              <a:t>d</a:t>
            </a:r>
            <a:r>
              <a:rPr lang="en-NZ" sz="1050" dirty="0" smtClean="0"/>
              <a:t>istribute resources</a:t>
            </a:r>
            <a:endParaRPr lang="en-NZ" sz="1050" dirty="0"/>
          </a:p>
        </p:txBody>
      </p:sp>
      <p:sp>
        <p:nvSpPr>
          <p:cNvPr id="13" name="TextBox 12"/>
          <p:cNvSpPr txBox="1"/>
          <p:nvPr/>
        </p:nvSpPr>
        <p:spPr>
          <a:xfrm>
            <a:off x="6830131" y="3308484"/>
            <a:ext cx="838498" cy="577081"/>
          </a:xfrm>
          <a:prstGeom prst="rect">
            <a:avLst/>
          </a:prstGeom>
          <a:solidFill>
            <a:srgbClr val="FFFF00"/>
          </a:solidFill>
        </p:spPr>
        <p:txBody>
          <a:bodyPr wrap="square" rtlCol="0">
            <a:spAutoFit/>
          </a:bodyPr>
          <a:lstStyle/>
          <a:p>
            <a:pPr algn="ctr"/>
            <a:r>
              <a:rPr lang="en-NZ" sz="1050" dirty="0"/>
              <a:t>e</a:t>
            </a:r>
            <a:r>
              <a:rPr lang="en-NZ" sz="1050" dirty="0" smtClean="0"/>
              <a:t>ngage with community</a:t>
            </a:r>
            <a:endParaRPr lang="en-NZ" sz="1050" dirty="0"/>
          </a:p>
        </p:txBody>
      </p:sp>
      <p:sp>
        <p:nvSpPr>
          <p:cNvPr id="14" name="TextBox 13"/>
          <p:cNvSpPr txBox="1"/>
          <p:nvPr/>
        </p:nvSpPr>
        <p:spPr>
          <a:xfrm>
            <a:off x="7887053" y="3076047"/>
            <a:ext cx="838498" cy="577081"/>
          </a:xfrm>
          <a:prstGeom prst="rect">
            <a:avLst/>
          </a:prstGeom>
          <a:solidFill>
            <a:srgbClr val="FFFF00"/>
          </a:solidFill>
        </p:spPr>
        <p:txBody>
          <a:bodyPr wrap="square" rtlCol="0">
            <a:spAutoFit/>
          </a:bodyPr>
          <a:lstStyle/>
          <a:p>
            <a:pPr algn="ctr"/>
            <a:r>
              <a:rPr lang="en-NZ" sz="1050" dirty="0"/>
              <a:t>p</a:t>
            </a:r>
            <a:r>
              <a:rPr lang="en-NZ" sz="1050" dirty="0" smtClean="0"/>
              <a:t>articipate in discussion </a:t>
            </a:r>
            <a:endParaRPr lang="en-NZ" sz="1050" dirty="0"/>
          </a:p>
        </p:txBody>
      </p:sp>
      <p:sp>
        <p:nvSpPr>
          <p:cNvPr id="16" name="TextBox 15"/>
          <p:cNvSpPr txBox="1"/>
          <p:nvPr/>
        </p:nvSpPr>
        <p:spPr>
          <a:xfrm>
            <a:off x="6777270" y="4163147"/>
            <a:ext cx="838498" cy="577081"/>
          </a:xfrm>
          <a:prstGeom prst="rect">
            <a:avLst/>
          </a:prstGeom>
          <a:solidFill>
            <a:srgbClr val="FFFF00"/>
          </a:solidFill>
        </p:spPr>
        <p:txBody>
          <a:bodyPr wrap="square" rtlCol="0">
            <a:spAutoFit/>
          </a:bodyPr>
          <a:lstStyle/>
          <a:p>
            <a:pPr algn="ctr"/>
            <a:r>
              <a:rPr lang="en-NZ" sz="1050" dirty="0">
                <a:solidFill>
                  <a:srgbClr val="FFFF00"/>
                </a:solidFill>
              </a:rPr>
              <a:t>p</a:t>
            </a:r>
            <a:r>
              <a:rPr lang="en-NZ" sz="1050" dirty="0" smtClean="0">
                <a:solidFill>
                  <a:srgbClr val="FFFF00"/>
                </a:solidFill>
              </a:rPr>
              <a:t>articipate in discussion </a:t>
            </a:r>
            <a:endParaRPr lang="en-NZ" sz="1050" dirty="0">
              <a:solidFill>
                <a:srgbClr val="FFFF00"/>
              </a:solidFill>
            </a:endParaRPr>
          </a:p>
        </p:txBody>
      </p:sp>
      <p:sp>
        <p:nvSpPr>
          <p:cNvPr id="17" name="TextBox 16"/>
          <p:cNvSpPr txBox="1"/>
          <p:nvPr/>
        </p:nvSpPr>
        <p:spPr>
          <a:xfrm>
            <a:off x="7959578" y="4241762"/>
            <a:ext cx="838498" cy="577081"/>
          </a:xfrm>
          <a:prstGeom prst="rect">
            <a:avLst/>
          </a:prstGeom>
          <a:solidFill>
            <a:srgbClr val="FFFF00"/>
          </a:solidFill>
        </p:spPr>
        <p:txBody>
          <a:bodyPr wrap="square" rtlCol="0">
            <a:spAutoFit/>
          </a:bodyPr>
          <a:lstStyle/>
          <a:p>
            <a:pPr algn="ctr"/>
            <a:r>
              <a:rPr lang="en-NZ" sz="1050" dirty="0">
                <a:solidFill>
                  <a:srgbClr val="FFFF00"/>
                </a:solidFill>
              </a:rPr>
              <a:t>p</a:t>
            </a:r>
            <a:r>
              <a:rPr lang="en-NZ" sz="1050" dirty="0" smtClean="0">
                <a:solidFill>
                  <a:srgbClr val="FFFF00"/>
                </a:solidFill>
              </a:rPr>
              <a:t>articipate in discussion </a:t>
            </a:r>
            <a:endParaRPr lang="en-NZ" sz="1050" dirty="0">
              <a:solidFill>
                <a:srgbClr val="FFFF00"/>
              </a:solidFill>
            </a:endParaRPr>
          </a:p>
        </p:txBody>
      </p:sp>
      <p:sp>
        <p:nvSpPr>
          <p:cNvPr id="18" name="TextBox 17"/>
          <p:cNvSpPr txBox="1"/>
          <p:nvPr/>
        </p:nvSpPr>
        <p:spPr>
          <a:xfrm>
            <a:off x="6760492" y="5307000"/>
            <a:ext cx="838498" cy="577081"/>
          </a:xfrm>
          <a:prstGeom prst="rect">
            <a:avLst/>
          </a:prstGeom>
          <a:solidFill>
            <a:srgbClr val="FFFF00"/>
          </a:solidFill>
        </p:spPr>
        <p:txBody>
          <a:bodyPr wrap="square" rtlCol="0">
            <a:spAutoFit/>
          </a:bodyPr>
          <a:lstStyle/>
          <a:p>
            <a:pPr algn="ctr"/>
            <a:r>
              <a:rPr lang="en-NZ" sz="1050" dirty="0">
                <a:solidFill>
                  <a:srgbClr val="FFFF00"/>
                </a:solidFill>
              </a:rPr>
              <a:t>p</a:t>
            </a:r>
            <a:r>
              <a:rPr lang="en-NZ" sz="1050" dirty="0" smtClean="0">
                <a:solidFill>
                  <a:srgbClr val="FFFF00"/>
                </a:solidFill>
              </a:rPr>
              <a:t>articipate in discussion </a:t>
            </a:r>
            <a:endParaRPr lang="en-NZ" sz="1050" dirty="0">
              <a:solidFill>
                <a:srgbClr val="FFFF00"/>
              </a:solidFill>
            </a:endParaRPr>
          </a:p>
        </p:txBody>
      </p:sp>
      <p:sp>
        <p:nvSpPr>
          <p:cNvPr id="19" name="TextBox 18"/>
          <p:cNvSpPr txBox="1"/>
          <p:nvPr/>
        </p:nvSpPr>
        <p:spPr>
          <a:xfrm>
            <a:off x="7920707" y="5305021"/>
            <a:ext cx="838498" cy="577081"/>
          </a:xfrm>
          <a:prstGeom prst="rect">
            <a:avLst/>
          </a:prstGeom>
          <a:solidFill>
            <a:srgbClr val="FFFF00"/>
          </a:solidFill>
        </p:spPr>
        <p:txBody>
          <a:bodyPr wrap="square" rtlCol="0">
            <a:spAutoFit/>
          </a:bodyPr>
          <a:lstStyle/>
          <a:p>
            <a:pPr algn="ctr"/>
            <a:r>
              <a:rPr lang="en-NZ" sz="1050" dirty="0">
                <a:solidFill>
                  <a:srgbClr val="FFFF00"/>
                </a:solidFill>
              </a:rPr>
              <a:t>p</a:t>
            </a:r>
            <a:r>
              <a:rPr lang="en-NZ" sz="1050" dirty="0" smtClean="0">
                <a:solidFill>
                  <a:srgbClr val="FFFF00"/>
                </a:solidFill>
              </a:rPr>
              <a:t>articipate in discussion </a:t>
            </a:r>
            <a:endParaRPr lang="en-NZ" sz="1050" dirty="0">
              <a:solidFill>
                <a:srgbClr val="FFFF00"/>
              </a:solidFill>
            </a:endParaRPr>
          </a:p>
        </p:txBody>
      </p:sp>
    </p:spTree>
    <p:extLst>
      <p:ext uri="{BB962C8B-B14F-4D97-AF65-F5344CB8AC3E}">
        <p14:creationId xmlns:p14="http://schemas.microsoft.com/office/powerpoint/2010/main" val="32278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784976" cy="720080"/>
          </a:xfrm>
        </p:spPr>
        <p:txBody>
          <a:bodyPr>
            <a:normAutofit/>
          </a:bodyPr>
          <a:lstStyle/>
          <a:p>
            <a:r>
              <a:rPr lang="en-NZ" dirty="0" smtClean="0"/>
              <a:t>principle 4: critical mass</a:t>
            </a:r>
            <a:endParaRPr lang="en-NZ" dirty="0"/>
          </a:p>
        </p:txBody>
      </p:sp>
      <p:pic>
        <p:nvPicPr>
          <p:cNvPr id="4"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935178"/>
            <a:ext cx="5062771" cy="33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p:cNvSpPr txBox="1">
            <a:spLocks/>
          </p:cNvSpPr>
          <p:nvPr/>
        </p:nvSpPr>
        <p:spPr>
          <a:xfrm>
            <a:off x="395536" y="1844824"/>
            <a:ext cx="7787208" cy="245605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57250" lvl="2" indent="0">
              <a:buFont typeface="Arial" panose="020B0604020202020204" pitchFamily="34" charset="0"/>
              <a:buNone/>
            </a:pPr>
            <a:r>
              <a:rPr lang="en-GB" b="1" dirty="0" smtClean="0"/>
              <a:t>Systems Theory (</a:t>
            </a:r>
            <a:r>
              <a:rPr lang="en-GB" b="1" dirty="0" err="1" smtClean="0"/>
              <a:t>Bronfenbrenner</a:t>
            </a:r>
            <a:r>
              <a:rPr lang="en-GB" b="1" dirty="0" smtClean="0"/>
              <a:t>, 1979)</a:t>
            </a:r>
          </a:p>
          <a:p>
            <a:pPr marL="857250" lvl="2" indent="0">
              <a:buFont typeface="Arial" panose="020B0604020202020204" pitchFamily="34" charset="0"/>
              <a:buNone/>
            </a:pPr>
            <a:endParaRPr lang="en-GB" b="1" dirty="0" smtClean="0"/>
          </a:p>
          <a:p>
            <a:pPr marL="857250" lvl="2" indent="0">
              <a:buFont typeface="Arial" panose="020B0604020202020204" pitchFamily="34" charset="0"/>
              <a:buNone/>
            </a:pPr>
            <a:r>
              <a:rPr lang="en-GB" dirty="0" smtClean="0"/>
              <a:t>the simultaneous use of </a:t>
            </a:r>
            <a:r>
              <a:rPr lang="en-GB" b="1" dirty="0" smtClean="0"/>
              <a:t>diverse strategies</a:t>
            </a:r>
            <a:r>
              <a:rPr lang="en-GB" dirty="0" smtClean="0"/>
              <a:t>, within and across our </a:t>
            </a:r>
            <a:r>
              <a:rPr lang="en-GB" b="1" dirty="0" smtClean="0"/>
              <a:t>Circles of Influence</a:t>
            </a:r>
            <a:r>
              <a:rPr lang="en-GB" dirty="0" smtClean="0"/>
              <a:t>, will eventually generate the </a:t>
            </a:r>
            <a:r>
              <a:rPr lang="en-GB" b="1" dirty="0" smtClean="0"/>
              <a:t>critical mass</a:t>
            </a:r>
            <a:r>
              <a:rPr lang="en-GB" dirty="0" smtClean="0"/>
              <a:t> that will change social norms and sustain long-term behaviour change  </a:t>
            </a:r>
            <a:endParaRPr lang="en-NZ" dirty="0"/>
          </a:p>
        </p:txBody>
      </p:sp>
    </p:spTree>
    <p:extLst>
      <p:ext uri="{BB962C8B-B14F-4D97-AF65-F5344CB8AC3E}">
        <p14:creationId xmlns:p14="http://schemas.microsoft.com/office/powerpoint/2010/main" val="8750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836712"/>
            <a:ext cx="8153681" cy="4917777"/>
          </a:xfrm>
          <a:prstGeom prst="rect">
            <a:avLst/>
          </a:prstGeom>
        </p:spPr>
      </p:pic>
      <p:pic>
        <p:nvPicPr>
          <p:cNvPr id="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2300" y="620688"/>
            <a:ext cx="4252200" cy="567545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607" y="476672"/>
            <a:ext cx="4308893" cy="623855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640" y="451075"/>
            <a:ext cx="4392488" cy="585665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896" y="414390"/>
            <a:ext cx="4032448" cy="5702673"/>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5736" y="486908"/>
            <a:ext cx="3984096" cy="5894420"/>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2300" y="931678"/>
            <a:ext cx="3672408" cy="5193506"/>
          </a:xfrm>
          <a:prstGeom prst="rect">
            <a:avLst/>
          </a:prstGeom>
        </p:spPr>
      </p:pic>
      <p:pic>
        <p:nvPicPr>
          <p:cNvPr id="11" name="Poutama video 4.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0" y="-223482"/>
            <a:ext cx="9144000" cy="7315199"/>
          </a:xfrm>
          <a:prstGeom prst="rect">
            <a:avLst/>
          </a:prstGeom>
        </p:spPr>
      </p:pic>
      <p:sp>
        <p:nvSpPr>
          <p:cNvPr id="13" name="Rectangle 12"/>
          <p:cNvSpPr/>
          <p:nvPr/>
        </p:nvSpPr>
        <p:spPr>
          <a:xfrm>
            <a:off x="323529" y="278409"/>
            <a:ext cx="2182078"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POUTAMA MAURI ORA MAURI TU: </a:t>
            </a: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programme</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for healing and  recovery from violence </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421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0000" fill="hold"/>
                                        <p:tgtEl>
                                          <p:spTgt spid="11"/>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8" fill="hold" display="0">
                  <p:stCondLst>
                    <p:cond delay="indefinite"/>
                  </p:stCondLst>
                </p:cTn>
                <p:tgtEl>
                  <p:spTgt spid="11"/>
                </p:tgtEl>
              </p:cMediaNode>
            </p:video>
          </p:childTnLst>
        </p:cTn>
      </p:par>
    </p:tnLst>
    <p:bldLst>
      <p:bldP spid="1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10787</TotalTime>
  <Words>2231</Words>
  <Application>Microsoft Office PowerPoint</Application>
  <PresentationFormat>On-screen Show (4:3)</PresentationFormat>
  <Paragraphs>263</Paragraphs>
  <Slides>21</Slides>
  <Notes>21</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1_Custom Design</vt:lpstr>
      <vt:lpstr>PowerPoint Presentation</vt:lpstr>
      <vt:lpstr>PowerPoint Presentation</vt:lpstr>
      <vt:lpstr>some background info   </vt:lpstr>
      <vt:lpstr>research scope    </vt:lpstr>
      <vt:lpstr>principle 1: violence is about POWER </vt:lpstr>
      <vt:lpstr>principle 2: power is a social construct </vt:lpstr>
      <vt:lpstr>principle 3: social norms can be changed</vt:lpstr>
      <vt:lpstr>principle 4: critical mass</vt:lpstr>
      <vt:lpstr>PowerPoint Presentation</vt:lpstr>
      <vt:lpstr>Start phase    </vt:lpstr>
      <vt:lpstr>Will a social norms approach work? </vt:lpstr>
      <vt:lpstr>Is violence a social norm?</vt:lpstr>
      <vt:lpstr>Evidence that social norms are operating </vt:lpstr>
      <vt:lpstr>PowerPoint Presentation</vt:lpstr>
      <vt:lpstr>evidence of feminities (words that are more likely associated with women, n=103) </vt:lpstr>
      <vt:lpstr>PowerPoint Presentation</vt:lpstr>
      <vt:lpstr>PowerPoint Presentation</vt:lpstr>
      <vt:lpstr>can a Maori cultural imperative be a social norm? </vt:lpstr>
      <vt:lpstr>Pre/post test of Poutama outcomes</vt:lpstr>
      <vt:lpstr>PowerPoint Presentation</vt:lpstr>
      <vt:lpstr>Te Whariki Manawahine o Hauraki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Poipoia Tūkino o Hauraki transforming &amp; healing whānau violence in Hauraki</dc:title>
  <dc:creator>Stephanie</dc:creator>
  <cp:lastModifiedBy>Tumana</cp:lastModifiedBy>
  <cp:revision>619</cp:revision>
  <dcterms:created xsi:type="dcterms:W3CDTF">2014-02-17T02:36:37Z</dcterms:created>
  <dcterms:modified xsi:type="dcterms:W3CDTF">2015-10-09T22:36:33Z</dcterms:modified>
</cp:coreProperties>
</file>