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04" r:id="rId2"/>
  </p:sldMasterIdLst>
  <p:notesMasterIdLst>
    <p:notesMasterId r:id="rId38"/>
  </p:notesMasterIdLst>
  <p:sldIdLst>
    <p:sldId id="331" r:id="rId3"/>
    <p:sldId id="347" r:id="rId4"/>
    <p:sldId id="348" r:id="rId5"/>
    <p:sldId id="366" r:id="rId6"/>
    <p:sldId id="368" r:id="rId7"/>
    <p:sldId id="349" r:id="rId8"/>
    <p:sldId id="351" r:id="rId9"/>
    <p:sldId id="370" r:id="rId10"/>
    <p:sldId id="369" r:id="rId11"/>
    <p:sldId id="309" r:id="rId12"/>
    <p:sldId id="402" r:id="rId13"/>
    <p:sldId id="372" r:id="rId14"/>
    <p:sldId id="374" r:id="rId15"/>
    <p:sldId id="373" r:id="rId16"/>
    <p:sldId id="401" r:id="rId17"/>
    <p:sldId id="376" r:id="rId18"/>
    <p:sldId id="389" r:id="rId19"/>
    <p:sldId id="378" r:id="rId20"/>
    <p:sldId id="379" r:id="rId21"/>
    <p:sldId id="380" r:id="rId22"/>
    <p:sldId id="400" r:id="rId23"/>
    <p:sldId id="399" r:id="rId24"/>
    <p:sldId id="381" r:id="rId25"/>
    <p:sldId id="359" r:id="rId26"/>
    <p:sldId id="382" r:id="rId27"/>
    <p:sldId id="383" r:id="rId28"/>
    <p:sldId id="384" r:id="rId29"/>
    <p:sldId id="385" r:id="rId30"/>
    <p:sldId id="390" r:id="rId31"/>
    <p:sldId id="387" r:id="rId32"/>
    <p:sldId id="395" r:id="rId33"/>
    <p:sldId id="398" r:id="rId34"/>
    <p:sldId id="396" r:id="rId35"/>
    <p:sldId id="397" r:id="rId36"/>
    <p:sldId id="34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3D1E"/>
    <a:srgbClr val="746130"/>
    <a:srgbClr val="382B18"/>
    <a:srgbClr val="725832"/>
    <a:srgbClr val="535251"/>
    <a:srgbClr val="483000"/>
    <a:srgbClr val="6B6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9" autoAdjust="0"/>
    <p:restoredTop sz="94332" autoAdjust="0"/>
  </p:normalViewPr>
  <p:slideViewPr>
    <p:cSldViewPr>
      <p:cViewPr varScale="1">
        <p:scale>
          <a:sx n="108" d="100"/>
          <a:sy n="108" d="100"/>
        </p:scale>
        <p:origin x="-1620" y="-78"/>
      </p:cViewPr>
      <p:guideLst>
        <p:guide orient="horz" pos="2160"/>
        <p:guide pos="2880"/>
      </p:guideLst>
    </p:cSldViewPr>
  </p:slideViewPr>
  <p:notesTextViewPr>
    <p:cViewPr>
      <p:scale>
        <a:sx n="66" d="100"/>
        <a:sy n="66" d="100"/>
      </p:scale>
      <p:origin x="0" y="0"/>
    </p:cViewPr>
  </p:notesTextViewPr>
  <p:sorterViewPr>
    <p:cViewPr>
      <p:scale>
        <a:sx n="100" d="100"/>
        <a:sy n="100" d="100"/>
      </p:scale>
      <p:origin x="0" y="0"/>
    </p:cViewPr>
  </p:sorterViewPr>
  <p:notesViewPr>
    <p:cSldViewPr>
      <p:cViewPr varScale="1">
        <p:scale>
          <a:sx n="86" d="100"/>
          <a:sy n="86" d="100"/>
        </p:scale>
        <p:origin x="-376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99A9F-2852-44F5-A758-19A62BB673C9}" type="datetimeFigureOut">
              <a:rPr lang="en-NZ" smtClean="0"/>
              <a:t>8/09/2015</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2934F-3BD8-4E57-BF4C-F42A6DB9938D}" type="slidenum">
              <a:rPr lang="en-NZ" smtClean="0"/>
              <a:t>‹#›</a:t>
            </a:fld>
            <a:endParaRPr lang="en-NZ"/>
          </a:p>
        </p:txBody>
      </p:sp>
    </p:spTree>
    <p:extLst>
      <p:ext uri="{BB962C8B-B14F-4D97-AF65-F5344CB8AC3E}">
        <p14:creationId xmlns:p14="http://schemas.microsoft.com/office/powerpoint/2010/main" val="1907358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research builds on a body of work that Denise </a:t>
            </a:r>
            <a:r>
              <a:rPr lang="en-NZ" dirty="0" err="1" smtClean="0"/>
              <a:t>Messiter</a:t>
            </a:r>
            <a:r>
              <a:rPr lang="en-NZ" dirty="0" smtClean="0"/>
              <a:t> was implementing during her time as the Manager of </a:t>
            </a:r>
            <a:r>
              <a:rPr lang="en-NZ" dirty="0" err="1" smtClean="0"/>
              <a:t>Te</a:t>
            </a:r>
            <a:r>
              <a:rPr lang="en-NZ" dirty="0" smtClean="0"/>
              <a:t> </a:t>
            </a:r>
            <a:r>
              <a:rPr lang="en-NZ" dirty="0" err="1" smtClean="0"/>
              <a:t>Whāriki</a:t>
            </a:r>
            <a:r>
              <a:rPr lang="en-NZ" dirty="0" smtClean="0"/>
              <a:t>, </a:t>
            </a:r>
          </a:p>
          <a:p>
            <a:endParaRPr lang="en-NZ" dirty="0"/>
          </a:p>
          <a:p>
            <a:r>
              <a:rPr lang="en-NZ" dirty="0" smtClean="0"/>
              <a:t>this type of research is part of a vision that was identified in </a:t>
            </a:r>
          </a:p>
          <a:p>
            <a:endParaRPr lang="en-NZ" dirty="0" smtClean="0"/>
          </a:p>
          <a:p>
            <a:pPr marL="171450" indent="-171450">
              <a:buFont typeface="Arial" pitchFamily="34" charset="0"/>
              <a:buChar char="•"/>
            </a:pPr>
            <a:r>
              <a:rPr lang="en-NZ" dirty="0" smtClean="0"/>
              <a:t>2008 when Māori Service providers launched </a:t>
            </a:r>
            <a:r>
              <a:rPr lang="en-NZ" dirty="0" err="1" smtClean="0"/>
              <a:t>Te</a:t>
            </a:r>
            <a:r>
              <a:rPr lang="en-NZ" dirty="0" smtClean="0"/>
              <a:t> </a:t>
            </a:r>
            <a:r>
              <a:rPr lang="en-NZ" dirty="0" err="1" smtClean="0"/>
              <a:t>Poipoia</a:t>
            </a:r>
            <a:r>
              <a:rPr lang="en-NZ" dirty="0" smtClean="0"/>
              <a:t> </a:t>
            </a:r>
            <a:r>
              <a:rPr lang="en-NZ" dirty="0" err="1" smtClean="0"/>
              <a:t>Tukino</a:t>
            </a:r>
            <a:r>
              <a:rPr lang="en-NZ" dirty="0" smtClean="0"/>
              <a:t> o Hauraki Collective a 10 year strategy for transforming and healing </a:t>
            </a:r>
            <a:r>
              <a:rPr lang="en-NZ" dirty="0" err="1" smtClean="0"/>
              <a:t>whānau</a:t>
            </a:r>
            <a:r>
              <a:rPr lang="en-NZ" dirty="0" smtClean="0"/>
              <a:t> violence in Hauraki  </a:t>
            </a:r>
          </a:p>
          <a:p>
            <a:pPr marL="171450" indent="-171450">
              <a:buFont typeface="Arial" pitchFamily="34" charset="0"/>
              <a:buChar char="•"/>
            </a:pPr>
            <a:r>
              <a:rPr lang="en-NZ" dirty="0" smtClean="0"/>
              <a:t>And again, in 2012 during a Formative evaluation of </a:t>
            </a:r>
            <a:r>
              <a:rPr lang="en-NZ" dirty="0" err="1" smtClean="0"/>
              <a:t>Kaupapa</a:t>
            </a:r>
            <a:r>
              <a:rPr lang="en-NZ" dirty="0" smtClean="0"/>
              <a:t> Māori Violence Prevention Services in Hauraki  </a:t>
            </a:r>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1</a:t>
            </a:fld>
            <a:endParaRPr lang="en-NZ"/>
          </a:p>
        </p:txBody>
      </p:sp>
    </p:spTree>
    <p:extLst>
      <p:ext uri="{BB962C8B-B14F-4D97-AF65-F5344CB8AC3E}">
        <p14:creationId xmlns:p14="http://schemas.microsoft.com/office/powerpoint/2010/main" val="429203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Our prevalence survey asked people whether they had ever experienced these types of violence </a:t>
            </a:r>
          </a:p>
          <a:p>
            <a:endParaRPr lang="en-NZ" dirty="0"/>
          </a:p>
          <a:p>
            <a:r>
              <a:rPr lang="en-NZ" dirty="0" smtClean="0"/>
              <a:t>At any time in the past</a:t>
            </a:r>
          </a:p>
          <a:p>
            <a:r>
              <a:rPr lang="en-NZ" dirty="0" smtClean="0"/>
              <a:t>Over the last 12 months </a:t>
            </a:r>
          </a:p>
          <a:p>
            <a:endParaRPr lang="en-NZ" dirty="0"/>
          </a:p>
          <a:p>
            <a:r>
              <a:rPr lang="en-NZ" dirty="0" smtClean="0"/>
              <a:t>And it also asked people whether they thought it was common in their community     </a:t>
            </a:r>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10</a:t>
            </a:fld>
            <a:endParaRPr lang="en-NZ"/>
          </a:p>
        </p:txBody>
      </p:sp>
    </p:spTree>
    <p:extLst>
      <p:ext uri="{BB962C8B-B14F-4D97-AF65-F5344CB8AC3E}">
        <p14:creationId xmlns:p14="http://schemas.microsoft.com/office/powerpoint/2010/main" val="750476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12</a:t>
            </a:fld>
            <a:endParaRPr lang="en-NZ"/>
          </a:p>
        </p:txBody>
      </p:sp>
    </p:spTree>
    <p:extLst>
      <p:ext uri="{BB962C8B-B14F-4D97-AF65-F5344CB8AC3E}">
        <p14:creationId xmlns:p14="http://schemas.microsoft.com/office/powerpoint/2010/main" val="3987423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742934F-3BD8-4E57-BF4C-F42A6DB9938D}" type="slidenum">
              <a:rPr lang="en-NZ" smtClean="0"/>
              <a:t>13</a:t>
            </a:fld>
            <a:endParaRPr lang="en-NZ"/>
          </a:p>
        </p:txBody>
      </p:sp>
    </p:spTree>
    <p:extLst>
      <p:ext uri="{BB962C8B-B14F-4D97-AF65-F5344CB8AC3E}">
        <p14:creationId xmlns:p14="http://schemas.microsoft.com/office/powerpoint/2010/main" val="2541473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742934F-3BD8-4E57-BF4C-F42A6DB9938D}" type="slidenum">
              <a:rPr lang="en-NZ" smtClean="0"/>
              <a:t>14</a:t>
            </a:fld>
            <a:endParaRPr lang="en-NZ"/>
          </a:p>
        </p:txBody>
      </p:sp>
    </p:spTree>
    <p:extLst>
      <p:ext uri="{BB962C8B-B14F-4D97-AF65-F5344CB8AC3E}">
        <p14:creationId xmlns:p14="http://schemas.microsoft.com/office/powerpoint/2010/main" val="1383571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smtClean="0"/>
              <a:t>Raewyn</a:t>
            </a:r>
            <a:r>
              <a:rPr lang="en-NZ" dirty="0" smtClean="0"/>
              <a:t> Connell</a:t>
            </a:r>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16</a:t>
            </a:fld>
            <a:endParaRPr lang="en-NZ"/>
          </a:p>
        </p:txBody>
      </p:sp>
    </p:spTree>
    <p:extLst>
      <p:ext uri="{BB962C8B-B14F-4D97-AF65-F5344CB8AC3E}">
        <p14:creationId xmlns:p14="http://schemas.microsoft.com/office/powerpoint/2010/main" val="198326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dirty="0"/>
              <a:t>ninety-one words (61 </a:t>
            </a:r>
            <a:r>
              <a:rPr lang="en-NZ" dirty="0" err="1"/>
              <a:t>percent</a:t>
            </a:r>
            <a:r>
              <a:rPr lang="en-NZ" dirty="0"/>
              <a:t> of the words in this quiz) were </a:t>
            </a:r>
            <a:r>
              <a:rPr lang="en-NZ" b="1" dirty="0"/>
              <a:t>more likely </a:t>
            </a:r>
            <a:r>
              <a:rPr lang="en-NZ" dirty="0"/>
              <a:t>to be associated with equality than gender-specific </a:t>
            </a:r>
            <a:r>
              <a:rPr lang="en-NZ" dirty="0" smtClean="0"/>
              <a:t>perception, this means the majority of respondents (over 50%) said </a:t>
            </a:r>
            <a:r>
              <a:rPr lang="en-NZ" dirty="0"/>
              <a:t>the word was associated with </a:t>
            </a:r>
            <a:r>
              <a:rPr lang="en-NZ" dirty="0" smtClean="0"/>
              <a:t>equality</a:t>
            </a:r>
            <a:endParaRPr lang="en-NZ" dirty="0"/>
          </a:p>
          <a:p>
            <a:pPr marL="171450" lvl="0" indent="-171450">
              <a:buFont typeface="Arial" pitchFamily="34" charset="0"/>
              <a:buChar char="•"/>
            </a:pPr>
            <a:r>
              <a:rPr lang="en-NZ" dirty="0" smtClean="0"/>
              <a:t>70-80% said cheeky</a:t>
            </a:r>
            <a:r>
              <a:rPr lang="en-NZ" dirty="0"/>
              <a:t>, intelligent, knows how to have fun, goes to work, family, clever, whakapapa, hardworking, drugs, causes fights, makes good decisions, equality, smart, loving, competitive, capable, </a:t>
            </a:r>
            <a:r>
              <a:rPr lang="en-NZ" dirty="0" err="1"/>
              <a:t>tikanga</a:t>
            </a:r>
            <a:r>
              <a:rPr lang="en-NZ" dirty="0"/>
              <a:t>, role model, pays the bills, </a:t>
            </a:r>
            <a:r>
              <a:rPr lang="en-NZ" dirty="0" err="1"/>
              <a:t>mana</a:t>
            </a:r>
            <a:r>
              <a:rPr lang="en-NZ" dirty="0"/>
              <a:t>, doesn’t know what’s good for them</a:t>
            </a:r>
          </a:p>
          <a:p>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19</a:t>
            </a:fld>
            <a:endParaRPr lang="en-NZ"/>
          </a:p>
        </p:txBody>
      </p:sp>
    </p:spTree>
    <p:extLst>
      <p:ext uri="{BB962C8B-B14F-4D97-AF65-F5344CB8AC3E}">
        <p14:creationId xmlns:p14="http://schemas.microsoft.com/office/powerpoint/2010/main" val="2091668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742934F-3BD8-4E57-BF4C-F42A6DB9938D}" type="slidenum">
              <a:rPr lang="en-NZ" smtClean="0"/>
              <a:t>24</a:t>
            </a:fld>
            <a:endParaRPr lang="en-NZ"/>
          </a:p>
        </p:txBody>
      </p:sp>
    </p:spTree>
    <p:extLst>
      <p:ext uri="{BB962C8B-B14F-4D97-AF65-F5344CB8AC3E}">
        <p14:creationId xmlns:p14="http://schemas.microsoft.com/office/powerpoint/2010/main" val="3209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742934F-3BD8-4E57-BF4C-F42A6DB9938D}" type="slidenum">
              <a:rPr lang="en-NZ" smtClean="0"/>
              <a:t>25</a:t>
            </a:fld>
            <a:endParaRPr lang="en-NZ"/>
          </a:p>
        </p:txBody>
      </p:sp>
    </p:spTree>
    <p:extLst>
      <p:ext uri="{BB962C8B-B14F-4D97-AF65-F5344CB8AC3E}">
        <p14:creationId xmlns:p14="http://schemas.microsoft.com/office/powerpoint/2010/main" val="405018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33</a:t>
            </a:fld>
            <a:endParaRPr lang="en-NZ"/>
          </a:p>
        </p:txBody>
      </p:sp>
    </p:spTree>
    <p:extLst>
      <p:ext uri="{BB962C8B-B14F-4D97-AF65-F5344CB8AC3E}">
        <p14:creationId xmlns:p14="http://schemas.microsoft.com/office/powerpoint/2010/main" val="2469304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Acknowledge all of the people who have completed our surveys and helped to distribute them</a:t>
            </a:r>
          </a:p>
          <a:p>
            <a:r>
              <a:rPr lang="en-NZ" dirty="0" err="1" smtClean="0"/>
              <a:t>Maree</a:t>
            </a:r>
            <a:r>
              <a:rPr lang="en-NZ" dirty="0" smtClean="0"/>
              <a:t>, Tania,</a:t>
            </a:r>
            <a:r>
              <a:rPr lang="en-NZ" baseline="0" dirty="0" smtClean="0"/>
              <a:t> Heather, Eden and the rest of the team at </a:t>
            </a:r>
            <a:r>
              <a:rPr lang="en-NZ" baseline="0" dirty="0" err="1" smtClean="0"/>
              <a:t>Te</a:t>
            </a:r>
            <a:r>
              <a:rPr lang="en-NZ" baseline="0" dirty="0" smtClean="0"/>
              <a:t> </a:t>
            </a:r>
            <a:r>
              <a:rPr lang="en-NZ" baseline="0" dirty="0" err="1" smtClean="0"/>
              <a:t>Whariki</a:t>
            </a:r>
            <a:endParaRPr lang="en-NZ" baseline="0" dirty="0" smtClean="0"/>
          </a:p>
          <a:p>
            <a:r>
              <a:rPr lang="en-NZ" baseline="0" dirty="0" smtClean="0"/>
              <a:t>Denise </a:t>
            </a:r>
            <a:r>
              <a:rPr lang="en-NZ" baseline="0" dirty="0" err="1" smtClean="0"/>
              <a:t>Messiter</a:t>
            </a:r>
            <a:r>
              <a:rPr lang="en-NZ" baseline="0" dirty="0" smtClean="0"/>
              <a:t> who we miss greatly </a:t>
            </a:r>
          </a:p>
          <a:p>
            <a:endParaRPr lang="en-NZ" dirty="0" smtClean="0"/>
          </a:p>
        </p:txBody>
      </p:sp>
      <p:sp>
        <p:nvSpPr>
          <p:cNvPr id="4" name="Slide Number Placeholder 3"/>
          <p:cNvSpPr>
            <a:spLocks noGrp="1"/>
          </p:cNvSpPr>
          <p:nvPr>
            <p:ph type="sldNum" sz="quarter" idx="10"/>
          </p:nvPr>
        </p:nvSpPr>
        <p:spPr/>
        <p:txBody>
          <a:bodyPr/>
          <a:lstStyle/>
          <a:p>
            <a:fld id="{D742934F-3BD8-4E57-BF4C-F42A6DB9938D}" type="slidenum">
              <a:rPr lang="en-NZ" smtClean="0"/>
              <a:t>35</a:t>
            </a:fld>
            <a:endParaRPr lang="en-NZ"/>
          </a:p>
        </p:txBody>
      </p:sp>
    </p:spTree>
    <p:extLst>
      <p:ext uri="{BB962C8B-B14F-4D97-AF65-F5344CB8AC3E}">
        <p14:creationId xmlns:p14="http://schemas.microsoft.com/office/powerpoint/2010/main" val="325436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Towards the end of 2013, </a:t>
            </a:r>
            <a:r>
              <a:rPr lang="en-NZ" dirty="0" err="1" smtClean="0"/>
              <a:t>Te</a:t>
            </a:r>
            <a:r>
              <a:rPr lang="en-NZ" dirty="0" smtClean="0"/>
              <a:t> </a:t>
            </a:r>
            <a:r>
              <a:rPr lang="en-NZ" dirty="0" err="1" smtClean="0"/>
              <a:t>Whariki</a:t>
            </a:r>
            <a:r>
              <a:rPr lang="en-NZ" dirty="0" smtClean="0"/>
              <a:t> received an 18-month Health Research Council research grant that has given us the opportunity to </a:t>
            </a:r>
          </a:p>
          <a:p>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2</a:t>
            </a:fld>
            <a:endParaRPr lang="en-NZ"/>
          </a:p>
        </p:txBody>
      </p:sp>
    </p:spTree>
    <p:extLst>
      <p:ext uri="{BB962C8B-B14F-4D97-AF65-F5344CB8AC3E}">
        <p14:creationId xmlns:p14="http://schemas.microsoft.com/office/powerpoint/2010/main" val="7485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Te</a:t>
            </a:r>
            <a:r>
              <a:rPr lang="en-GB" dirty="0" smtClean="0"/>
              <a:t> </a:t>
            </a:r>
            <a:r>
              <a:rPr lang="en-GB" dirty="0" err="1" smtClean="0"/>
              <a:t>Whāriki’s</a:t>
            </a:r>
            <a:r>
              <a:rPr lang="en-GB" dirty="0" smtClean="0"/>
              <a:t> decision to use social norms </a:t>
            </a:r>
            <a:r>
              <a:rPr lang="en-GB" dirty="0"/>
              <a:t>i</a:t>
            </a:r>
            <a:r>
              <a:rPr lang="en-GB" dirty="0" smtClean="0"/>
              <a:t>s …</a:t>
            </a:r>
          </a:p>
          <a:p>
            <a:endParaRPr lang="en-GB" dirty="0"/>
          </a:p>
          <a:p>
            <a:pPr marL="171450" indent="-171450">
              <a:buFont typeface="Arial" pitchFamily="34" charset="0"/>
              <a:buChar char="•"/>
            </a:pPr>
            <a:r>
              <a:rPr lang="en-GB" dirty="0" smtClean="0"/>
              <a:t>consistent with goals identified by the </a:t>
            </a:r>
            <a:r>
              <a:rPr lang="en-GB" b="1" dirty="0" smtClean="0"/>
              <a:t>2</a:t>
            </a:r>
            <a:r>
              <a:rPr lang="en-GB" b="1" baseline="30000" dirty="0" smtClean="0"/>
              <a:t>nd</a:t>
            </a:r>
            <a:r>
              <a:rPr lang="en-GB" b="1" dirty="0" smtClean="0"/>
              <a:t> Māori Taskforce on </a:t>
            </a:r>
            <a:r>
              <a:rPr lang="en-GB" b="1" dirty="0" err="1" smtClean="0"/>
              <a:t>Whānau</a:t>
            </a:r>
            <a:r>
              <a:rPr lang="en-GB" b="1" dirty="0" smtClean="0"/>
              <a:t> Violence </a:t>
            </a:r>
            <a:r>
              <a:rPr lang="en-GB" dirty="0" smtClean="0"/>
              <a:t>in 2004, their </a:t>
            </a:r>
            <a:r>
              <a:rPr lang="en-GB" dirty="0" err="1" smtClean="0"/>
              <a:t>Mauri</a:t>
            </a:r>
            <a:r>
              <a:rPr lang="en-GB" dirty="0" smtClean="0"/>
              <a:t> </a:t>
            </a:r>
            <a:r>
              <a:rPr lang="en-GB" dirty="0" err="1" smtClean="0"/>
              <a:t>Ora</a:t>
            </a:r>
            <a:r>
              <a:rPr lang="en-GB" dirty="0" smtClean="0"/>
              <a:t> Framework of Violence Prevention urges the need for strategies which    </a:t>
            </a:r>
          </a:p>
          <a:p>
            <a:pPr lvl="1" fontAlgn="base"/>
            <a:endParaRPr lang="en-GB" dirty="0" smtClean="0"/>
          </a:p>
          <a:p>
            <a:pPr marL="628650" lvl="1" indent="-171450" fontAlgn="base">
              <a:buFont typeface="Arial" pitchFamily="34" charset="0"/>
              <a:buChar char="•"/>
            </a:pPr>
            <a:r>
              <a:rPr lang="en-GB" dirty="0" smtClean="0"/>
              <a:t>dispel </a:t>
            </a:r>
            <a:r>
              <a:rPr lang="en-GB" dirty="0"/>
              <a:t>the illusion that </a:t>
            </a:r>
            <a:r>
              <a:rPr lang="en-GB" dirty="0" smtClean="0"/>
              <a:t>violence </a:t>
            </a:r>
            <a:r>
              <a:rPr lang="en-GB" dirty="0"/>
              <a:t>is normal and acceptable  </a:t>
            </a:r>
            <a:endParaRPr lang="en-NZ" dirty="0"/>
          </a:p>
          <a:p>
            <a:pPr marL="628650" lvl="1" indent="-171450" fontAlgn="base">
              <a:buFont typeface="Arial" pitchFamily="34" charset="0"/>
              <a:buChar char="•"/>
            </a:pPr>
            <a:r>
              <a:rPr lang="en-GB" dirty="0"/>
              <a:t>remove opportunities for </a:t>
            </a:r>
            <a:r>
              <a:rPr lang="en-GB" dirty="0" smtClean="0"/>
              <a:t>violence </a:t>
            </a:r>
            <a:r>
              <a:rPr lang="en-GB" dirty="0"/>
              <a:t>to be perpetuated </a:t>
            </a:r>
            <a:endParaRPr lang="en-NZ" dirty="0"/>
          </a:p>
          <a:p>
            <a:pPr marL="628650" lvl="1" indent="-171450">
              <a:buFont typeface="Arial" pitchFamily="34" charset="0"/>
              <a:buChar char="•"/>
            </a:pPr>
            <a:r>
              <a:rPr lang="en-AU" dirty="0"/>
              <a:t>teach transformative practices </a:t>
            </a:r>
            <a:r>
              <a:rPr lang="en-AU" dirty="0" smtClean="0"/>
              <a:t>that are based </a:t>
            </a:r>
            <a:r>
              <a:rPr lang="en-AU" dirty="0"/>
              <a:t>on Māori cultural imperatives </a:t>
            </a:r>
            <a:endParaRPr lang="en-NZ" dirty="0"/>
          </a:p>
          <a:p>
            <a:endParaRPr lang="en-GB" dirty="0"/>
          </a:p>
          <a:p>
            <a:pPr marL="171450" indent="-171450">
              <a:buFont typeface="Arial" pitchFamily="34" charset="0"/>
              <a:buChar char="•"/>
            </a:pPr>
            <a:endParaRPr lang="en-GB" dirty="0" smtClean="0"/>
          </a:p>
          <a:p>
            <a:pPr marL="171450" indent="-171450">
              <a:buFont typeface="Arial" pitchFamily="34" charset="0"/>
              <a:buChar char="•"/>
            </a:pPr>
            <a:r>
              <a:rPr lang="en-GB" dirty="0" smtClean="0"/>
              <a:t>Inspired by the </a:t>
            </a:r>
            <a:r>
              <a:rPr lang="en-GB" b="1" dirty="0" smtClean="0"/>
              <a:t>community mobilisation model of violence prevention </a:t>
            </a:r>
            <a:r>
              <a:rPr lang="en-GB" dirty="0" smtClean="0"/>
              <a:t>that has largely  been developed by Raising Voices in Uganda. </a:t>
            </a:r>
          </a:p>
          <a:p>
            <a:pPr marL="628650" lvl="1" indent="-171450">
              <a:buFont typeface="Arial" pitchFamily="34" charset="0"/>
              <a:buChar char="•"/>
            </a:pPr>
            <a:r>
              <a:rPr lang="en-GB" dirty="0" smtClean="0"/>
              <a:t>Raising Voices have identified the normalisation of socially defined power inequities as </a:t>
            </a:r>
            <a:r>
              <a:rPr lang="en-GB" dirty="0"/>
              <a:t>the underlying cause of </a:t>
            </a:r>
            <a:r>
              <a:rPr lang="en-GB" dirty="0" smtClean="0"/>
              <a:t>violence within their families and communities</a:t>
            </a:r>
            <a:endParaRPr lang="en-GB" dirty="0"/>
          </a:p>
          <a:p>
            <a:pPr marL="628650" lvl="1" indent="-171450">
              <a:buFont typeface="Arial" pitchFamily="34" charset="0"/>
              <a:buChar char="•"/>
            </a:pPr>
            <a:r>
              <a:rPr lang="en-GB" dirty="0" smtClean="0"/>
              <a:t>social </a:t>
            </a:r>
            <a:r>
              <a:rPr lang="en-GB" dirty="0"/>
              <a:t>norms </a:t>
            </a:r>
            <a:r>
              <a:rPr lang="en-GB" dirty="0" smtClean="0"/>
              <a:t>are targeted as a </a:t>
            </a:r>
            <a:r>
              <a:rPr lang="en-GB" b="1" u="sng" dirty="0"/>
              <a:t>primary </a:t>
            </a:r>
            <a:r>
              <a:rPr lang="en-GB" dirty="0"/>
              <a:t>prevention </a:t>
            </a:r>
            <a:r>
              <a:rPr lang="en-GB" dirty="0" smtClean="0"/>
              <a:t>technique to change every day attitudes and behaviours </a:t>
            </a:r>
            <a:endParaRPr lang="en-GB" dirty="0"/>
          </a:p>
          <a:p>
            <a:pPr marL="628650" lvl="1" indent="-171450">
              <a:buFont typeface="Arial" pitchFamily="34" charset="0"/>
              <a:buChar char="•"/>
            </a:pPr>
            <a:r>
              <a:rPr lang="en-GB" dirty="0" smtClean="0"/>
              <a:t>a </a:t>
            </a:r>
            <a:r>
              <a:rPr lang="en-GB" dirty="0"/>
              <a:t>diverse platform of programmes and strategies </a:t>
            </a:r>
            <a:r>
              <a:rPr lang="en-GB" dirty="0" smtClean="0"/>
              <a:t>can reduce, </a:t>
            </a:r>
            <a:r>
              <a:rPr lang="en-GB" dirty="0"/>
              <a:t>and </a:t>
            </a:r>
            <a:r>
              <a:rPr lang="en-GB" dirty="0" smtClean="0"/>
              <a:t>even eliminate, violence in local </a:t>
            </a:r>
            <a:r>
              <a:rPr lang="en-GB" dirty="0"/>
              <a:t>communities</a:t>
            </a:r>
          </a:p>
          <a:p>
            <a:pPr marL="628650" lvl="1" indent="-171450">
              <a:buFont typeface="Arial" pitchFamily="34" charset="0"/>
              <a:buChar char="•"/>
            </a:pPr>
            <a:r>
              <a:rPr lang="en-GB" dirty="0" smtClean="0"/>
              <a:t>each programme, or strategy, is wrapped around a data collection process for tracking outcomes and reporting on their  evidence-base</a:t>
            </a:r>
          </a:p>
          <a:p>
            <a:pPr marL="628650" lvl="1" indent="-171450">
              <a:buFont typeface="Arial"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D742934F-3BD8-4E57-BF4C-F42A6DB9938D}" type="slidenum">
              <a:rPr lang="en-NZ" smtClean="0"/>
              <a:t>3</a:t>
            </a:fld>
            <a:endParaRPr lang="en-NZ"/>
          </a:p>
        </p:txBody>
      </p:sp>
    </p:spTree>
    <p:extLst>
      <p:ext uri="{BB962C8B-B14F-4D97-AF65-F5344CB8AC3E}">
        <p14:creationId xmlns:p14="http://schemas.microsoft.com/office/powerpoint/2010/main" val="23905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Community </a:t>
            </a:r>
            <a:r>
              <a:rPr lang="en-NZ" dirty="0"/>
              <a:t>M</a:t>
            </a:r>
            <a:r>
              <a:rPr lang="en-NZ" dirty="0" smtClean="0"/>
              <a:t>obilisation model struck a chord with </a:t>
            </a:r>
            <a:r>
              <a:rPr lang="en-NZ" dirty="0" err="1" smtClean="0"/>
              <a:t>Te</a:t>
            </a:r>
            <a:r>
              <a:rPr lang="en-NZ" dirty="0" smtClean="0"/>
              <a:t> </a:t>
            </a:r>
            <a:r>
              <a:rPr lang="en-NZ" dirty="0" err="1" smtClean="0"/>
              <a:t>Whāriki</a:t>
            </a:r>
            <a:r>
              <a:rPr lang="en-NZ" dirty="0" smtClean="0"/>
              <a:t> because it recognizes the value of investments in local events, programmes and activities, which </a:t>
            </a:r>
            <a:r>
              <a:rPr lang="en-NZ" dirty="0" err="1" smtClean="0"/>
              <a:t>Te</a:t>
            </a:r>
            <a:r>
              <a:rPr lang="en-NZ" dirty="0" smtClean="0"/>
              <a:t> </a:t>
            </a:r>
            <a:r>
              <a:rPr lang="en-NZ" dirty="0" err="1" smtClean="0"/>
              <a:t>Whāriki</a:t>
            </a:r>
            <a:r>
              <a:rPr lang="en-NZ" dirty="0" smtClean="0"/>
              <a:t> has been doing for many years, as a strategy for the prevention of </a:t>
            </a:r>
            <a:r>
              <a:rPr lang="en-NZ" dirty="0" err="1" smtClean="0"/>
              <a:t>whānau</a:t>
            </a:r>
            <a:r>
              <a:rPr lang="en-NZ" dirty="0" smtClean="0"/>
              <a:t> violence</a:t>
            </a:r>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4</a:t>
            </a:fld>
            <a:endParaRPr lang="en-NZ"/>
          </a:p>
        </p:txBody>
      </p:sp>
    </p:spTree>
    <p:extLst>
      <p:ext uri="{BB962C8B-B14F-4D97-AF65-F5344CB8AC3E}">
        <p14:creationId xmlns:p14="http://schemas.microsoft.com/office/powerpoint/2010/main" val="239271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Community mobilisation is also underpinned by a theoretical paradigm that gives meaning and shape to the work that </a:t>
            </a:r>
            <a:r>
              <a:rPr lang="en-GB" dirty="0" err="1" smtClean="0"/>
              <a:t>Te</a:t>
            </a:r>
            <a:r>
              <a:rPr lang="en-GB" dirty="0" smtClean="0"/>
              <a:t> </a:t>
            </a:r>
            <a:r>
              <a:rPr lang="en-GB" dirty="0" err="1" smtClean="0"/>
              <a:t>Whāriki</a:t>
            </a:r>
            <a:r>
              <a:rPr lang="en-GB" dirty="0" smtClean="0"/>
              <a:t> has been doing, as well as a platform  for engagement in the collation of evidence:  </a:t>
            </a:r>
          </a:p>
          <a:p>
            <a:endParaRPr lang="en-GB" dirty="0"/>
          </a:p>
          <a:p>
            <a:pPr marL="228600" indent="-228600">
              <a:buFont typeface="Arial" pitchFamily="34" charset="0"/>
              <a:buChar char="•"/>
            </a:pPr>
            <a:r>
              <a:rPr lang="en-GB" dirty="0" smtClean="0"/>
              <a:t>Firstly, community mobilisation is grounded in Public health’s trans-theoretical model of behaviour change which reminds us that people can be at varying stages along a continuum of change - </a:t>
            </a:r>
            <a:r>
              <a:rPr lang="en-GB" dirty="0" err="1" smtClean="0"/>
              <a:t>ie</a:t>
            </a:r>
            <a:r>
              <a:rPr lang="en-GB" dirty="0" smtClean="0"/>
              <a:t>  pre-contemplation</a:t>
            </a:r>
            <a:r>
              <a:rPr lang="en-GB" dirty="0"/>
              <a:t>, contemplation, preparation for action, </a:t>
            </a:r>
            <a:r>
              <a:rPr lang="en-GB" dirty="0" smtClean="0"/>
              <a:t>action &amp; maintenance</a:t>
            </a:r>
          </a:p>
          <a:p>
            <a:endParaRPr lang="en-GB" dirty="0"/>
          </a:p>
          <a:p>
            <a:pPr marL="228600" indent="-228600">
              <a:buFont typeface="Arial" pitchFamily="34" charset="0"/>
              <a:buChar char="•"/>
            </a:pPr>
            <a:r>
              <a:rPr lang="en-GB" dirty="0" smtClean="0"/>
              <a:t>community mobilisation is also informed by Ecology Theory which builds on the notion of ripple effects,  wherein small </a:t>
            </a:r>
            <a:r>
              <a:rPr lang="en-GB" dirty="0"/>
              <a:t>initial inputs, </a:t>
            </a:r>
            <a:r>
              <a:rPr lang="en-GB" dirty="0" smtClean="0"/>
              <a:t>like one person attending  a workshop or </a:t>
            </a:r>
            <a:r>
              <a:rPr lang="en-GB" dirty="0" err="1" smtClean="0"/>
              <a:t>Matariki</a:t>
            </a:r>
            <a:r>
              <a:rPr lang="en-GB" dirty="0" smtClean="0"/>
              <a:t> dinner, can trigger changes within their family, community and even the whole of society  (</a:t>
            </a:r>
            <a:r>
              <a:rPr lang="en-GB" dirty="0" err="1"/>
              <a:t>Beutement</a:t>
            </a:r>
            <a:r>
              <a:rPr lang="en-GB" dirty="0"/>
              <a:t> &amp; </a:t>
            </a:r>
            <a:r>
              <a:rPr lang="en-GB" dirty="0" err="1"/>
              <a:t>Broenner</a:t>
            </a:r>
            <a:r>
              <a:rPr lang="en-GB" dirty="0"/>
              <a:t>, 2010</a:t>
            </a:r>
            <a:r>
              <a:rPr lang="en-GB" dirty="0" smtClean="0"/>
              <a:t>) </a:t>
            </a:r>
          </a:p>
          <a:p>
            <a:pPr marL="171450" indent="-171450">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D742934F-3BD8-4E57-BF4C-F42A6DB9938D}" type="slidenum">
              <a:rPr lang="en-NZ" smtClean="0"/>
              <a:t>5</a:t>
            </a:fld>
            <a:endParaRPr lang="en-NZ"/>
          </a:p>
        </p:txBody>
      </p:sp>
    </p:spTree>
    <p:extLst>
      <p:ext uri="{BB962C8B-B14F-4D97-AF65-F5344CB8AC3E}">
        <p14:creationId xmlns:p14="http://schemas.microsoft.com/office/powerpoint/2010/main" val="4274040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Social norms are  …. </a:t>
            </a:r>
          </a:p>
          <a:p>
            <a:endParaRPr lang="en-NZ" dirty="0"/>
          </a:p>
          <a:p>
            <a:r>
              <a:rPr lang="en-NZ" dirty="0" smtClean="0"/>
              <a:t>There are different types of social norms, for example … </a:t>
            </a:r>
          </a:p>
          <a:p>
            <a:endParaRPr lang="en-NZ" dirty="0"/>
          </a:p>
          <a:p>
            <a:r>
              <a:rPr lang="en-NZ" dirty="0" smtClean="0"/>
              <a:t>In general, it is important to know social norms are ….  </a:t>
            </a:r>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6</a:t>
            </a:fld>
            <a:endParaRPr lang="en-NZ"/>
          </a:p>
        </p:txBody>
      </p:sp>
    </p:spTree>
    <p:extLst>
      <p:ext uri="{BB962C8B-B14F-4D97-AF65-F5344CB8AC3E}">
        <p14:creationId xmlns:p14="http://schemas.microsoft.com/office/powerpoint/2010/main" val="320727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3 need to knows were identified early in our research journey</a:t>
            </a:r>
          </a:p>
          <a:p>
            <a:endParaRPr lang="en-NZ" dirty="0"/>
          </a:p>
          <a:p>
            <a:r>
              <a:rPr lang="en-NZ" dirty="0" smtClean="0"/>
              <a:t>We felt the prevalence survey was needed because </a:t>
            </a:r>
            <a:r>
              <a:rPr lang="en-NZ" dirty="0"/>
              <a:t>national and local datasets, like FVCH  summaries are presenting  the information that comes through the system, </a:t>
            </a:r>
            <a:r>
              <a:rPr lang="en-NZ" dirty="0" err="1"/>
              <a:t>eg</a:t>
            </a:r>
            <a:r>
              <a:rPr lang="en-NZ" dirty="0"/>
              <a:t> Police apprehensions, court records, CYFs referrals etc.  As many of you will know, the violence that people  actually experience is grossly under-reported in these types of statistics.</a:t>
            </a:r>
            <a:r>
              <a:rPr lang="en-NZ" dirty="0" smtClean="0"/>
              <a:t> </a:t>
            </a:r>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7</a:t>
            </a:fld>
            <a:endParaRPr lang="en-NZ"/>
          </a:p>
        </p:txBody>
      </p:sp>
    </p:spTree>
    <p:extLst>
      <p:ext uri="{BB962C8B-B14F-4D97-AF65-F5344CB8AC3E}">
        <p14:creationId xmlns:p14="http://schemas.microsoft.com/office/powerpoint/2010/main" val="357235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Preparation for the prevalence survey led us to the hundreds of violence wheels, that have been created, throughout the world, to describe and define the types of violence that people can experience  </a:t>
            </a:r>
          </a:p>
          <a:p>
            <a:endParaRPr lang="en-NZ" dirty="0"/>
          </a:p>
          <a:p>
            <a:r>
              <a:rPr lang="en-NZ" dirty="0" smtClean="0"/>
              <a:t>Read out some </a:t>
            </a:r>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8</a:t>
            </a:fld>
            <a:endParaRPr lang="en-NZ"/>
          </a:p>
        </p:txBody>
      </p:sp>
    </p:spTree>
    <p:extLst>
      <p:ext uri="{BB962C8B-B14F-4D97-AF65-F5344CB8AC3E}">
        <p14:creationId xmlns:p14="http://schemas.microsoft.com/office/powerpoint/2010/main" val="400167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At the end of the day, we created our own image to describe the types of violence people because we knew many of our people had experience of institutional violence, we called this The Circle of Shadows  </a:t>
            </a:r>
            <a:endParaRPr lang="en-NZ" dirty="0"/>
          </a:p>
        </p:txBody>
      </p:sp>
      <p:sp>
        <p:nvSpPr>
          <p:cNvPr id="4" name="Slide Number Placeholder 3"/>
          <p:cNvSpPr>
            <a:spLocks noGrp="1"/>
          </p:cNvSpPr>
          <p:nvPr>
            <p:ph type="sldNum" sz="quarter" idx="10"/>
          </p:nvPr>
        </p:nvSpPr>
        <p:spPr/>
        <p:txBody>
          <a:bodyPr/>
          <a:lstStyle/>
          <a:p>
            <a:fld id="{D742934F-3BD8-4E57-BF4C-F42A6DB9938D}" type="slidenum">
              <a:rPr lang="en-NZ" smtClean="0"/>
              <a:t>9</a:t>
            </a:fld>
            <a:endParaRPr lang="en-NZ"/>
          </a:p>
        </p:txBody>
      </p:sp>
    </p:spTree>
    <p:extLst>
      <p:ext uri="{BB962C8B-B14F-4D97-AF65-F5344CB8AC3E}">
        <p14:creationId xmlns:p14="http://schemas.microsoft.com/office/powerpoint/2010/main" val="174237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Tree>
    <p:extLst>
      <p:ext uri="{BB962C8B-B14F-4D97-AF65-F5344CB8AC3E}">
        <p14:creationId xmlns:p14="http://schemas.microsoft.com/office/powerpoint/2010/main" val="35332744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pPr/>
              <a:t>8/09/2015</a:t>
            </a:fld>
            <a:endParaRPr lang="en-NZ"/>
          </a:p>
        </p:txBody>
      </p:sp>
      <p:sp>
        <p:nvSpPr>
          <p:cNvPr id="5" name="Footer Placeholder 4"/>
          <p:cNvSpPr>
            <a:spLocks noGrp="1"/>
          </p:cNvSpPr>
          <p:nvPr>
            <p:ph type="ftr" sz="quarter" idx="11"/>
          </p:nvPr>
        </p:nvSpPr>
        <p:spPr>
          <a:xfrm>
            <a:off x="2411760" y="6356350"/>
            <a:ext cx="360804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5508104" y="6237312"/>
            <a:ext cx="3178696" cy="484163"/>
          </a:xfrm>
          <a:prstGeom prst="rect">
            <a:avLst/>
          </a:prstGeom>
        </p:spPr>
        <p:txBody>
          <a:bodyPr/>
          <a:lstStyle/>
          <a:p>
            <a:fld id="{8E2F02AB-236D-49BB-BAF7-C89D997255BC}" type="slidenum">
              <a:rPr lang="en-NZ" smtClean="0"/>
              <a:pPr/>
              <a:t>‹#›</a:t>
            </a:fld>
            <a:endParaRPr lang="en-NZ"/>
          </a:p>
        </p:txBody>
      </p:sp>
    </p:spTree>
    <p:extLst>
      <p:ext uri="{BB962C8B-B14F-4D97-AF65-F5344CB8AC3E}">
        <p14:creationId xmlns:p14="http://schemas.microsoft.com/office/powerpoint/2010/main" val="252259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pPr/>
              <a:t>8/09/2015</a:t>
            </a:fld>
            <a:endParaRPr lang="en-NZ"/>
          </a:p>
        </p:txBody>
      </p:sp>
      <p:sp>
        <p:nvSpPr>
          <p:cNvPr id="5" name="Footer Placeholder 4"/>
          <p:cNvSpPr>
            <a:spLocks noGrp="1"/>
          </p:cNvSpPr>
          <p:nvPr>
            <p:ph type="ftr" sz="quarter" idx="11"/>
          </p:nvPr>
        </p:nvSpPr>
        <p:spPr>
          <a:xfrm>
            <a:off x="2411760" y="6356350"/>
            <a:ext cx="360804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5508104" y="6237312"/>
            <a:ext cx="3178696" cy="484163"/>
          </a:xfrm>
          <a:prstGeom prst="rect">
            <a:avLst/>
          </a:prstGeom>
        </p:spPr>
        <p:txBody>
          <a:bodyPr/>
          <a:lstStyle/>
          <a:p>
            <a:fld id="{8E2F02AB-236D-49BB-BAF7-C89D997255BC}" type="slidenum">
              <a:rPr lang="en-NZ" smtClean="0"/>
              <a:pPr/>
              <a:t>‹#›</a:t>
            </a:fld>
            <a:endParaRPr lang="en-NZ"/>
          </a:p>
        </p:txBody>
      </p:sp>
    </p:spTree>
    <p:extLst>
      <p:ext uri="{BB962C8B-B14F-4D97-AF65-F5344CB8AC3E}">
        <p14:creationId xmlns:p14="http://schemas.microsoft.com/office/powerpoint/2010/main" val="4222594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Tree>
    <p:extLst>
      <p:ext uri="{BB962C8B-B14F-4D97-AF65-F5344CB8AC3E}">
        <p14:creationId xmlns:p14="http://schemas.microsoft.com/office/powerpoint/2010/main" val="30238700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2720225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5" name="Footer Placeholder 4"/>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6" name="Slide Number Placeholder 5"/>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717588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6" name="Footer Placeholder 5"/>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7" name="Slide Number Placeholder 6"/>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95180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8" name="Footer Placeholder 7"/>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9" name="Slide Number Placeholder 8"/>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245877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4" name="Footer Placeholder 3"/>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5" name="Slide Number Placeholder 4"/>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572947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3" name="Footer Placeholder 2"/>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4" name="Slide Number Placeholder 3"/>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853363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6" name="Footer Placeholder 5"/>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7" name="Slide Number Placeholder 6"/>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00200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7566799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6" name="Footer Placeholder 5"/>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7" name="Slide Number Placeholder 6"/>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744733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5" name="Footer Placeholder 4"/>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6" name="Slide Number Placeholder 5"/>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158873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solidFill>
                  <a:prstClr val="black"/>
                </a:solidFill>
              </a:rPr>
              <a:pPr/>
              <a:t>8/09/2015</a:t>
            </a:fld>
            <a:endParaRPr lang="en-NZ">
              <a:solidFill>
                <a:prstClr val="black"/>
              </a:solidFill>
            </a:endParaRPr>
          </a:p>
        </p:txBody>
      </p:sp>
      <p:sp>
        <p:nvSpPr>
          <p:cNvPr id="5" name="Footer Placeholder 4"/>
          <p:cNvSpPr>
            <a:spLocks noGrp="1"/>
          </p:cNvSpPr>
          <p:nvPr>
            <p:ph type="ftr" sz="quarter" idx="11"/>
          </p:nvPr>
        </p:nvSpPr>
        <p:spPr>
          <a:xfrm>
            <a:off x="2411760" y="6356350"/>
            <a:ext cx="3608040" cy="365125"/>
          </a:xfrm>
          <a:prstGeom prst="rect">
            <a:avLst/>
          </a:prstGeom>
        </p:spPr>
        <p:txBody>
          <a:bodyPr/>
          <a:lstStyle/>
          <a:p>
            <a:endParaRPr lang="en-NZ">
              <a:solidFill>
                <a:prstClr val="black"/>
              </a:solidFill>
            </a:endParaRPr>
          </a:p>
        </p:txBody>
      </p:sp>
      <p:sp>
        <p:nvSpPr>
          <p:cNvPr id="6" name="Slide Number Placeholder 5"/>
          <p:cNvSpPr>
            <a:spLocks noGrp="1"/>
          </p:cNvSpPr>
          <p:nvPr>
            <p:ph type="sldNum" sz="quarter" idx="12"/>
          </p:nvPr>
        </p:nvSpPr>
        <p:spPr/>
        <p:txBody>
          <a:bodyPr/>
          <a:lstStyle/>
          <a:p>
            <a:fld id="{8E2F02AB-236D-49BB-BAF7-C89D997255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56054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3672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26286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pPr/>
              <a:t>8/09/2015</a:t>
            </a:fld>
            <a:endParaRPr lang="en-NZ"/>
          </a:p>
        </p:txBody>
      </p:sp>
      <p:sp>
        <p:nvSpPr>
          <p:cNvPr id="8" name="Footer Placeholder 7"/>
          <p:cNvSpPr>
            <a:spLocks noGrp="1"/>
          </p:cNvSpPr>
          <p:nvPr>
            <p:ph type="ftr" sz="quarter" idx="11"/>
          </p:nvPr>
        </p:nvSpPr>
        <p:spPr>
          <a:xfrm>
            <a:off x="2411760" y="6356350"/>
            <a:ext cx="3608040" cy="365125"/>
          </a:xfrm>
          <a:prstGeom prst="rect">
            <a:avLst/>
          </a:prstGeom>
        </p:spPr>
        <p:txBody>
          <a:bodyPr/>
          <a:lstStyle/>
          <a:p>
            <a:endParaRPr lang="en-NZ"/>
          </a:p>
        </p:txBody>
      </p:sp>
      <p:sp>
        <p:nvSpPr>
          <p:cNvPr id="9" name="Slide Number Placeholder 8"/>
          <p:cNvSpPr>
            <a:spLocks noGrp="1"/>
          </p:cNvSpPr>
          <p:nvPr>
            <p:ph type="sldNum" sz="quarter" idx="12"/>
          </p:nvPr>
        </p:nvSpPr>
        <p:spPr>
          <a:xfrm>
            <a:off x="5508104" y="6237312"/>
            <a:ext cx="3178696" cy="484163"/>
          </a:xfrm>
          <a:prstGeom prst="rect">
            <a:avLst/>
          </a:prstGeom>
        </p:spPr>
        <p:txBody>
          <a:bodyPr/>
          <a:lstStyle/>
          <a:p>
            <a:fld id="{8E2F02AB-236D-49BB-BAF7-C89D997255BC}" type="slidenum">
              <a:rPr lang="en-NZ" smtClean="0"/>
              <a:pPr/>
              <a:t>‹#›</a:t>
            </a:fld>
            <a:endParaRPr lang="en-NZ"/>
          </a:p>
        </p:txBody>
      </p:sp>
    </p:spTree>
    <p:extLst>
      <p:ext uri="{BB962C8B-B14F-4D97-AF65-F5344CB8AC3E}">
        <p14:creationId xmlns:p14="http://schemas.microsoft.com/office/powerpoint/2010/main" val="424144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pPr/>
              <a:t>8/09/2015</a:t>
            </a:fld>
            <a:endParaRPr lang="en-NZ"/>
          </a:p>
        </p:txBody>
      </p:sp>
      <p:sp>
        <p:nvSpPr>
          <p:cNvPr id="4" name="Footer Placeholder 3"/>
          <p:cNvSpPr>
            <a:spLocks noGrp="1"/>
          </p:cNvSpPr>
          <p:nvPr>
            <p:ph type="ftr" sz="quarter" idx="11"/>
          </p:nvPr>
        </p:nvSpPr>
        <p:spPr>
          <a:xfrm>
            <a:off x="2411760" y="6356350"/>
            <a:ext cx="3608040" cy="365125"/>
          </a:xfrm>
          <a:prstGeom prst="rect">
            <a:avLst/>
          </a:prstGeom>
        </p:spPr>
        <p:txBody>
          <a:bodyPr/>
          <a:lstStyle/>
          <a:p>
            <a:endParaRPr lang="en-NZ"/>
          </a:p>
        </p:txBody>
      </p:sp>
      <p:sp>
        <p:nvSpPr>
          <p:cNvPr id="5" name="Slide Number Placeholder 4"/>
          <p:cNvSpPr>
            <a:spLocks noGrp="1"/>
          </p:cNvSpPr>
          <p:nvPr>
            <p:ph type="sldNum" sz="quarter" idx="12"/>
          </p:nvPr>
        </p:nvSpPr>
        <p:spPr>
          <a:xfrm>
            <a:off x="5508104" y="6237312"/>
            <a:ext cx="3178696" cy="484163"/>
          </a:xfrm>
          <a:prstGeom prst="rect">
            <a:avLst/>
          </a:prstGeom>
        </p:spPr>
        <p:txBody>
          <a:bodyPr/>
          <a:lstStyle/>
          <a:p>
            <a:fld id="{8E2F02AB-236D-49BB-BAF7-C89D997255BC}" type="slidenum">
              <a:rPr lang="en-NZ" smtClean="0"/>
              <a:pPr/>
              <a:t>‹#›</a:t>
            </a:fld>
            <a:endParaRPr lang="en-NZ"/>
          </a:p>
        </p:txBody>
      </p:sp>
    </p:spTree>
    <p:extLst>
      <p:ext uri="{BB962C8B-B14F-4D97-AF65-F5344CB8AC3E}">
        <p14:creationId xmlns:p14="http://schemas.microsoft.com/office/powerpoint/2010/main" val="417080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pPr/>
              <a:t>8/09/2015</a:t>
            </a:fld>
            <a:endParaRPr lang="en-NZ"/>
          </a:p>
        </p:txBody>
      </p:sp>
      <p:sp>
        <p:nvSpPr>
          <p:cNvPr id="3" name="Footer Placeholder 2"/>
          <p:cNvSpPr>
            <a:spLocks noGrp="1"/>
          </p:cNvSpPr>
          <p:nvPr>
            <p:ph type="ftr" sz="quarter" idx="11"/>
          </p:nvPr>
        </p:nvSpPr>
        <p:spPr>
          <a:xfrm>
            <a:off x="2411760" y="6356350"/>
            <a:ext cx="3608040" cy="365125"/>
          </a:xfrm>
          <a:prstGeom prst="rect">
            <a:avLst/>
          </a:prstGeom>
        </p:spPr>
        <p:txBody>
          <a:bodyPr/>
          <a:lstStyle/>
          <a:p>
            <a:endParaRPr lang="en-NZ"/>
          </a:p>
        </p:txBody>
      </p:sp>
      <p:sp>
        <p:nvSpPr>
          <p:cNvPr id="4" name="Slide Number Placeholder 3"/>
          <p:cNvSpPr>
            <a:spLocks noGrp="1"/>
          </p:cNvSpPr>
          <p:nvPr>
            <p:ph type="sldNum" sz="quarter" idx="12"/>
          </p:nvPr>
        </p:nvSpPr>
        <p:spPr>
          <a:xfrm>
            <a:off x="5508104" y="6237312"/>
            <a:ext cx="3178696" cy="484163"/>
          </a:xfrm>
          <a:prstGeom prst="rect">
            <a:avLst/>
          </a:prstGeom>
        </p:spPr>
        <p:txBody>
          <a:bodyPr/>
          <a:lstStyle/>
          <a:p>
            <a:fld id="{8E2F02AB-236D-49BB-BAF7-C89D997255BC}" type="slidenum">
              <a:rPr lang="en-NZ" smtClean="0"/>
              <a:pPr/>
              <a:t>‹#›</a:t>
            </a:fld>
            <a:endParaRPr lang="en-NZ"/>
          </a:p>
        </p:txBody>
      </p:sp>
    </p:spTree>
    <p:extLst>
      <p:ext uri="{BB962C8B-B14F-4D97-AF65-F5344CB8AC3E}">
        <p14:creationId xmlns:p14="http://schemas.microsoft.com/office/powerpoint/2010/main" val="358025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pPr/>
              <a:t>8/09/2015</a:t>
            </a:fld>
            <a:endParaRPr lang="en-NZ"/>
          </a:p>
        </p:txBody>
      </p:sp>
      <p:sp>
        <p:nvSpPr>
          <p:cNvPr id="6" name="Footer Placeholder 5"/>
          <p:cNvSpPr>
            <a:spLocks noGrp="1"/>
          </p:cNvSpPr>
          <p:nvPr>
            <p:ph type="ftr" sz="quarter" idx="11"/>
          </p:nvPr>
        </p:nvSpPr>
        <p:spPr>
          <a:xfrm>
            <a:off x="2411760" y="6356350"/>
            <a:ext cx="360804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5508104" y="6237312"/>
            <a:ext cx="3178696" cy="484163"/>
          </a:xfrm>
          <a:prstGeom prst="rect">
            <a:avLst/>
          </a:prstGeom>
        </p:spPr>
        <p:txBody>
          <a:bodyPr/>
          <a:lstStyle/>
          <a:p>
            <a:fld id="{8E2F02AB-236D-49BB-BAF7-C89D997255BC}" type="slidenum">
              <a:rPr lang="en-NZ" smtClean="0"/>
              <a:pPr/>
              <a:t>‹#›</a:t>
            </a:fld>
            <a:endParaRPr lang="en-NZ"/>
          </a:p>
        </p:txBody>
      </p:sp>
    </p:spTree>
    <p:extLst>
      <p:ext uri="{BB962C8B-B14F-4D97-AF65-F5344CB8AC3E}">
        <p14:creationId xmlns:p14="http://schemas.microsoft.com/office/powerpoint/2010/main" val="35758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397ECB-1793-4BCB-A147-519975C71528}" type="datetimeFigureOut">
              <a:rPr lang="en-NZ" smtClean="0"/>
              <a:pPr/>
              <a:t>8/09/2015</a:t>
            </a:fld>
            <a:endParaRPr lang="en-NZ"/>
          </a:p>
        </p:txBody>
      </p:sp>
      <p:sp>
        <p:nvSpPr>
          <p:cNvPr id="6" name="Footer Placeholder 5"/>
          <p:cNvSpPr>
            <a:spLocks noGrp="1"/>
          </p:cNvSpPr>
          <p:nvPr>
            <p:ph type="ftr" sz="quarter" idx="11"/>
          </p:nvPr>
        </p:nvSpPr>
        <p:spPr>
          <a:xfrm>
            <a:off x="2411760" y="6356350"/>
            <a:ext cx="360804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5508104" y="6237312"/>
            <a:ext cx="3178696" cy="484163"/>
          </a:xfrm>
          <a:prstGeom prst="rect">
            <a:avLst/>
          </a:prstGeom>
        </p:spPr>
        <p:txBody>
          <a:bodyPr/>
          <a:lstStyle/>
          <a:p>
            <a:fld id="{8E2F02AB-236D-49BB-BAF7-C89D997255BC}" type="slidenum">
              <a:rPr lang="en-NZ" smtClean="0"/>
              <a:pPr/>
              <a:t>‹#›</a:t>
            </a:fld>
            <a:endParaRPr lang="en-NZ"/>
          </a:p>
        </p:txBody>
      </p:sp>
    </p:spTree>
    <p:extLst>
      <p:ext uri="{BB962C8B-B14F-4D97-AF65-F5344CB8AC3E}">
        <p14:creationId xmlns:p14="http://schemas.microsoft.com/office/powerpoint/2010/main" val="274667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pic>
        <p:nvPicPr>
          <p:cNvPr id="7" name="Picture 6"/>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sharpenSoften amount="-58000"/>
                    </a14:imgEffect>
                    <a14:imgEffect>
                      <a14:saturation sat="11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7291413" y="6093867"/>
            <a:ext cx="1852587" cy="762830"/>
          </a:xfrm>
          <a:prstGeom prst="rect">
            <a:avLst/>
          </a:prstGeom>
        </p:spPr>
      </p:pic>
    </p:spTree>
    <p:extLst>
      <p:ext uri="{BB962C8B-B14F-4D97-AF65-F5344CB8AC3E}">
        <p14:creationId xmlns:p14="http://schemas.microsoft.com/office/powerpoint/2010/main" val="423061434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Slide Number Placeholder 5"/>
          <p:cNvSpPr>
            <a:spLocks noGrp="1"/>
          </p:cNvSpPr>
          <p:nvPr>
            <p:ph type="sldNum" sz="quarter" idx="4"/>
          </p:nvPr>
        </p:nvSpPr>
        <p:spPr>
          <a:xfrm>
            <a:off x="5508104" y="6237312"/>
            <a:ext cx="3178696" cy="484163"/>
          </a:xfrm>
          <a:prstGeom prst="rect">
            <a:avLst/>
          </a:prstGeom>
        </p:spPr>
        <p:txBody>
          <a:bodyPr vert="horz" lIns="91440" tIns="45720" rIns="91440" bIns="45720" rtlCol="0" anchor="ctr"/>
          <a:lstStyle>
            <a:lvl1pPr algn="r">
              <a:defRPr sz="1200" b="1">
                <a:solidFill>
                  <a:schemeClr val="tx1">
                    <a:tint val="75000"/>
                  </a:schemeClr>
                </a:solidFill>
              </a:defRPr>
            </a:lvl1pPr>
          </a:lstStyle>
          <a:p>
            <a:r>
              <a:rPr lang="en-NZ" dirty="0" err="1" smtClean="0">
                <a:solidFill>
                  <a:prstClr val="black">
                    <a:tint val="75000"/>
                  </a:prstClr>
                </a:solidFill>
              </a:rPr>
              <a:t>Te</a:t>
            </a:r>
            <a:r>
              <a:rPr lang="en-NZ" dirty="0" smtClean="0">
                <a:solidFill>
                  <a:prstClr val="black">
                    <a:tint val="75000"/>
                  </a:prstClr>
                </a:solidFill>
              </a:rPr>
              <a:t> </a:t>
            </a:r>
            <a:r>
              <a:rPr lang="en-NZ" dirty="0" err="1" smtClean="0">
                <a:solidFill>
                  <a:prstClr val="black">
                    <a:tint val="75000"/>
                  </a:prstClr>
                </a:solidFill>
              </a:rPr>
              <a:t>Poipoia</a:t>
            </a:r>
            <a:r>
              <a:rPr lang="en-NZ" dirty="0" smtClean="0">
                <a:solidFill>
                  <a:prstClr val="black">
                    <a:tint val="75000"/>
                  </a:prstClr>
                </a:solidFill>
              </a:rPr>
              <a:t> </a:t>
            </a:r>
            <a:r>
              <a:rPr lang="en-NZ" dirty="0" err="1" smtClean="0">
                <a:solidFill>
                  <a:prstClr val="black">
                    <a:tint val="75000"/>
                  </a:prstClr>
                </a:solidFill>
              </a:rPr>
              <a:t>Tūkino</a:t>
            </a:r>
            <a:r>
              <a:rPr lang="en-NZ" dirty="0" smtClean="0">
                <a:solidFill>
                  <a:prstClr val="black">
                    <a:tint val="75000"/>
                  </a:prstClr>
                </a:solidFill>
              </a:rPr>
              <a:t> o Hauraki </a:t>
            </a:r>
          </a:p>
          <a:p>
            <a:r>
              <a:rPr lang="en-NZ" dirty="0" smtClean="0">
                <a:solidFill>
                  <a:prstClr val="black">
                    <a:tint val="75000"/>
                  </a:prstClr>
                </a:solidFill>
              </a:rPr>
              <a:t>(healing &amp; transforming </a:t>
            </a:r>
            <a:r>
              <a:rPr lang="en-NZ" dirty="0" err="1" smtClean="0">
                <a:solidFill>
                  <a:prstClr val="black">
                    <a:tint val="75000"/>
                  </a:prstClr>
                </a:solidFill>
              </a:rPr>
              <a:t>whānau</a:t>
            </a:r>
            <a:r>
              <a:rPr lang="en-NZ" dirty="0" smtClean="0">
                <a:solidFill>
                  <a:prstClr val="black">
                    <a:tint val="75000"/>
                  </a:prstClr>
                </a:solidFill>
              </a:rPr>
              <a:t>)</a:t>
            </a:r>
            <a:endParaRPr lang="en-NZ" dirty="0">
              <a:solidFill>
                <a:prstClr val="black">
                  <a:tint val="75000"/>
                </a:prstClr>
              </a:solidFill>
            </a:endParaRPr>
          </a:p>
        </p:txBody>
      </p:sp>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sharpenSoften amount="-68000"/>
                    </a14:imgEffect>
                    <a14:imgEffect>
                      <a14:saturation sat="25000"/>
                    </a14:imgEffect>
                  </a14:imgLayer>
                </a14:imgProps>
              </a:ext>
              <a:ext uri="{28A0092B-C50C-407E-A947-70E740481C1C}">
                <a14:useLocalDpi xmlns:a14="http://schemas.microsoft.com/office/drawing/2010/main" val="0"/>
              </a:ext>
            </a:extLst>
          </a:blip>
          <a:stretch>
            <a:fillRect/>
          </a:stretch>
        </p:blipFill>
        <p:spPr>
          <a:xfrm flipV="1">
            <a:off x="395537" y="6119101"/>
            <a:ext cx="1800199" cy="741259"/>
          </a:xfrm>
          <a:prstGeom prst="rect">
            <a:avLst/>
          </a:prstGeom>
          <a:effectLst/>
        </p:spPr>
      </p:pic>
    </p:spTree>
    <p:extLst>
      <p:ext uri="{BB962C8B-B14F-4D97-AF65-F5344CB8AC3E}">
        <p14:creationId xmlns:p14="http://schemas.microsoft.com/office/powerpoint/2010/main" val="42588498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53.png"/><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gif"/><Relationship Id="rId4" Type="http://schemas.openxmlformats.org/officeDocument/2006/relationships/image" Target="../media/image16.gif"/><Relationship Id="rId9"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68" y="260648"/>
            <a:ext cx="7848872" cy="6192688"/>
          </a:xfrm>
        </p:spPr>
        <p:txBody>
          <a:bodyPr>
            <a:normAutofit lnSpcReduction="10000"/>
          </a:bodyPr>
          <a:lstStyle/>
          <a:p>
            <a:r>
              <a:rPr lang="en-NZ" sz="2400" b="1" dirty="0" err="1" smtClean="0">
                <a:solidFill>
                  <a:schemeClr val="tx1"/>
                </a:solidFill>
              </a:rPr>
              <a:t>Te</a:t>
            </a:r>
            <a:r>
              <a:rPr lang="en-NZ" sz="2400" b="1" dirty="0" smtClean="0">
                <a:solidFill>
                  <a:schemeClr val="tx1"/>
                </a:solidFill>
              </a:rPr>
              <a:t> </a:t>
            </a:r>
            <a:r>
              <a:rPr lang="en-NZ" sz="2400" b="1" dirty="0" err="1" smtClean="0">
                <a:solidFill>
                  <a:schemeClr val="tx1"/>
                </a:solidFill>
              </a:rPr>
              <a:t>Whāriki</a:t>
            </a:r>
            <a:r>
              <a:rPr lang="en-NZ" sz="2400" b="1" dirty="0" smtClean="0">
                <a:solidFill>
                  <a:schemeClr val="tx1"/>
                </a:solidFill>
              </a:rPr>
              <a:t> </a:t>
            </a:r>
            <a:r>
              <a:rPr lang="en-NZ" sz="2400" b="1" dirty="0" err="1" smtClean="0">
                <a:solidFill>
                  <a:schemeClr val="tx1"/>
                </a:solidFill>
              </a:rPr>
              <a:t>Manawāhine</a:t>
            </a:r>
            <a:endParaRPr lang="en-NZ" sz="2400" b="1" dirty="0" smtClean="0">
              <a:solidFill>
                <a:schemeClr val="tx1"/>
              </a:solidFill>
            </a:endParaRPr>
          </a:p>
          <a:p>
            <a:r>
              <a:rPr lang="en-NZ" sz="2400" dirty="0" smtClean="0">
                <a:solidFill>
                  <a:schemeClr val="tx1"/>
                </a:solidFill>
              </a:rPr>
              <a:t>transforming </a:t>
            </a:r>
            <a:r>
              <a:rPr lang="en-NZ" sz="2400" dirty="0">
                <a:solidFill>
                  <a:schemeClr val="tx1"/>
                </a:solidFill>
              </a:rPr>
              <a:t>&amp; healing </a:t>
            </a:r>
            <a:r>
              <a:rPr lang="en-NZ" sz="2400" dirty="0" smtClean="0">
                <a:solidFill>
                  <a:schemeClr val="tx1"/>
                </a:solidFill>
              </a:rPr>
              <a:t>violence </a:t>
            </a:r>
            <a:r>
              <a:rPr lang="en-NZ" sz="2400" dirty="0">
                <a:solidFill>
                  <a:schemeClr val="tx1"/>
                </a:solidFill>
              </a:rPr>
              <a:t>in </a:t>
            </a:r>
            <a:r>
              <a:rPr lang="en-NZ" sz="2400" dirty="0" smtClean="0">
                <a:solidFill>
                  <a:schemeClr val="tx1"/>
                </a:solidFill>
              </a:rPr>
              <a:t>Hauraki</a:t>
            </a:r>
          </a:p>
          <a:p>
            <a:endParaRPr lang="en-NZ" sz="2800" dirty="0">
              <a:solidFill>
                <a:schemeClr val="tx1"/>
              </a:solidFill>
            </a:endParaRPr>
          </a:p>
          <a:p>
            <a:r>
              <a:rPr lang="en-NZ" sz="2400" dirty="0">
                <a:solidFill>
                  <a:schemeClr val="tx1"/>
                </a:solidFill>
              </a:rPr>
              <a:t/>
            </a:r>
            <a:br>
              <a:rPr lang="en-NZ" sz="2400" dirty="0">
                <a:solidFill>
                  <a:schemeClr val="tx1"/>
                </a:solidFill>
              </a:rPr>
            </a:br>
            <a:endParaRPr lang="en-NZ" sz="2400" dirty="0" smtClean="0">
              <a:solidFill>
                <a:schemeClr val="tx1"/>
              </a:solidFill>
            </a:endParaRPr>
          </a:p>
          <a:p>
            <a:endParaRPr lang="en-NZ" sz="2400" dirty="0" smtClean="0">
              <a:solidFill>
                <a:schemeClr val="tx1"/>
              </a:solidFill>
            </a:endParaRPr>
          </a:p>
          <a:p>
            <a:endParaRPr lang="en-NZ" sz="2400" dirty="0" smtClean="0">
              <a:solidFill>
                <a:schemeClr val="tx1"/>
              </a:solidFill>
            </a:endParaRPr>
          </a:p>
          <a:p>
            <a:endParaRPr lang="en-NZ" sz="2400" dirty="0">
              <a:solidFill>
                <a:schemeClr val="tx1"/>
              </a:solidFill>
            </a:endParaRPr>
          </a:p>
          <a:p>
            <a:endParaRPr lang="en-NZ" sz="2400" dirty="0" smtClean="0">
              <a:solidFill>
                <a:schemeClr val="tx1"/>
              </a:solidFill>
            </a:endParaRPr>
          </a:p>
          <a:p>
            <a:endParaRPr lang="en-NZ" sz="2400" dirty="0" smtClean="0">
              <a:solidFill>
                <a:schemeClr val="tx1"/>
              </a:solidFill>
            </a:endParaRPr>
          </a:p>
          <a:p>
            <a:endParaRPr lang="en-NZ" sz="2400" dirty="0">
              <a:solidFill>
                <a:schemeClr val="tx1"/>
              </a:solidFill>
            </a:endParaRPr>
          </a:p>
          <a:p>
            <a:endParaRPr lang="en-NZ" sz="2200" dirty="0" smtClean="0">
              <a:solidFill>
                <a:schemeClr val="tx1"/>
              </a:solidFill>
            </a:endParaRPr>
          </a:p>
          <a:p>
            <a:endParaRPr lang="en-NZ" sz="2200" b="1" dirty="0" smtClean="0">
              <a:solidFill>
                <a:schemeClr val="tx1"/>
              </a:solidFill>
            </a:endParaRPr>
          </a:p>
          <a:p>
            <a:r>
              <a:rPr lang="en-NZ" sz="2000" b="1" dirty="0">
                <a:solidFill>
                  <a:schemeClr val="tx1"/>
                </a:solidFill>
              </a:rPr>
              <a:t>p</a:t>
            </a:r>
            <a:r>
              <a:rPr lang="en-NZ" sz="2000" b="1" dirty="0" smtClean="0">
                <a:solidFill>
                  <a:schemeClr val="tx1"/>
                </a:solidFill>
              </a:rPr>
              <a:t>reliminary findings from an</a:t>
            </a:r>
          </a:p>
          <a:p>
            <a:r>
              <a:rPr lang="en-NZ" sz="2000" b="1" dirty="0" smtClean="0">
                <a:solidFill>
                  <a:schemeClr val="tx1"/>
                </a:solidFill>
              </a:rPr>
              <a:t>exploratory research project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378" y="1268760"/>
            <a:ext cx="2602809" cy="3680884"/>
          </a:xfrm>
          <a:prstGeom prst="rect">
            <a:avLst/>
          </a:prstGeom>
        </p:spPr>
      </p:pic>
    </p:spTree>
    <p:extLst>
      <p:ext uri="{BB962C8B-B14F-4D97-AF65-F5344CB8AC3E}">
        <p14:creationId xmlns:p14="http://schemas.microsoft.com/office/powerpoint/2010/main" val="2273040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933" y="836712"/>
            <a:ext cx="8379518" cy="475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51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NZ" dirty="0" smtClean="0"/>
              <a:t>Prevalence survey – sample </a:t>
            </a:r>
            <a:endParaRPr lang="en-NZ"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63945"/>
            <a:ext cx="771525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613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39" y="3645024"/>
            <a:ext cx="8118301" cy="285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39" y="325220"/>
            <a:ext cx="8265816" cy="307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157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30" y="116632"/>
            <a:ext cx="7128792" cy="186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01" y="4591054"/>
            <a:ext cx="7632848" cy="21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748" y="2204864"/>
            <a:ext cx="7004755" cy="214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682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72816"/>
            <a:ext cx="8857393" cy="29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577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23" y="3717032"/>
            <a:ext cx="8816305" cy="270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7" y="260648"/>
            <a:ext cx="9064203" cy="261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76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algn="l"/>
            <a:r>
              <a:rPr lang="en-NZ" dirty="0"/>
              <a:t>t</a:t>
            </a:r>
            <a:r>
              <a:rPr lang="en-NZ" dirty="0" smtClean="0"/>
              <a:t>esting the feasibility of social norms  </a:t>
            </a:r>
            <a:endParaRPr lang="en-NZ" dirty="0"/>
          </a:p>
        </p:txBody>
      </p:sp>
      <p:sp>
        <p:nvSpPr>
          <p:cNvPr id="3" name="Content Placeholder 2"/>
          <p:cNvSpPr>
            <a:spLocks noGrp="1"/>
          </p:cNvSpPr>
          <p:nvPr>
            <p:ph idx="1"/>
          </p:nvPr>
        </p:nvSpPr>
        <p:spPr>
          <a:xfrm>
            <a:off x="457200" y="1268760"/>
            <a:ext cx="8229600" cy="4968552"/>
          </a:xfrm>
        </p:spPr>
        <p:txBody>
          <a:bodyPr>
            <a:normAutofit fontScale="32500" lnSpcReduction="20000"/>
          </a:bodyPr>
          <a:lstStyle/>
          <a:p>
            <a:pPr lvl="0"/>
            <a:r>
              <a:rPr lang="en-NZ" sz="7400" dirty="0"/>
              <a:t>w</a:t>
            </a:r>
            <a:r>
              <a:rPr lang="en-NZ" sz="7400" dirty="0" smtClean="0"/>
              <a:t>hy use a word quiz </a:t>
            </a:r>
          </a:p>
          <a:p>
            <a:pPr lvl="1"/>
            <a:r>
              <a:rPr lang="en-NZ" sz="5000" dirty="0" smtClean="0"/>
              <a:t>masculinities associated with power </a:t>
            </a:r>
            <a:r>
              <a:rPr lang="en-NZ" sz="5000" dirty="0"/>
              <a:t>asymmetries that are known to underpin intimate partner violence </a:t>
            </a:r>
            <a:r>
              <a:rPr lang="en-NZ" sz="5000" dirty="0" smtClean="0"/>
              <a:t>(Connell, 2000) </a:t>
            </a:r>
          </a:p>
          <a:p>
            <a:pPr lvl="1"/>
            <a:endParaRPr lang="en-NZ" sz="5000" dirty="0"/>
          </a:p>
          <a:p>
            <a:pPr lvl="1"/>
            <a:r>
              <a:rPr lang="en-NZ" sz="5000" dirty="0"/>
              <a:t>p</a:t>
            </a:r>
            <a:r>
              <a:rPr lang="en-NZ" sz="5000" dirty="0" smtClean="0"/>
              <a:t>romotion of gender equality as a strategy for prevention of violence </a:t>
            </a:r>
            <a:r>
              <a:rPr lang="en-NZ" sz="5000" dirty="0"/>
              <a:t>against women </a:t>
            </a:r>
            <a:r>
              <a:rPr lang="en-NZ" sz="5000" dirty="0" smtClean="0"/>
              <a:t>(</a:t>
            </a:r>
            <a:r>
              <a:rPr lang="en-NZ" sz="5000" dirty="0" err="1" smtClean="0"/>
              <a:t>Fulu</a:t>
            </a:r>
            <a:r>
              <a:rPr lang="en-NZ" sz="5000" dirty="0" smtClean="0"/>
              <a:t> et al, 2013)  </a:t>
            </a:r>
          </a:p>
          <a:p>
            <a:pPr lvl="1"/>
            <a:endParaRPr lang="en-NZ" sz="5000" dirty="0"/>
          </a:p>
          <a:p>
            <a:pPr lvl="1"/>
            <a:r>
              <a:rPr lang="en-NZ" sz="5000" dirty="0" smtClean="0"/>
              <a:t>hegemonic</a:t>
            </a:r>
            <a:r>
              <a:rPr lang="en-NZ" sz="5000" dirty="0"/>
              <a:t>, cosmopolitan and hybrid masculinities  </a:t>
            </a:r>
            <a:r>
              <a:rPr lang="en-NZ" sz="5000" dirty="0" smtClean="0"/>
              <a:t>- changes over place, time</a:t>
            </a:r>
            <a:r>
              <a:rPr lang="en-NZ" sz="5000" dirty="0"/>
              <a:t> </a:t>
            </a:r>
            <a:r>
              <a:rPr lang="en-NZ" sz="5000" dirty="0" smtClean="0"/>
              <a:t>and demographics (Connell &amp; </a:t>
            </a:r>
            <a:r>
              <a:rPr lang="en-NZ" sz="5000" dirty="0" err="1" smtClean="0"/>
              <a:t>Messerschmidt</a:t>
            </a:r>
            <a:r>
              <a:rPr lang="en-NZ" sz="5000" dirty="0" smtClean="0"/>
              <a:t>, 2005)   </a:t>
            </a:r>
          </a:p>
          <a:p>
            <a:pPr lvl="1"/>
            <a:endParaRPr lang="en-NZ" sz="3600" dirty="0"/>
          </a:p>
          <a:p>
            <a:pPr lvl="1"/>
            <a:r>
              <a:rPr lang="en-NZ" sz="5000" dirty="0"/>
              <a:t>g</a:t>
            </a:r>
            <a:r>
              <a:rPr lang="en-NZ" sz="5000" dirty="0" smtClean="0"/>
              <a:t>aps in New Zealand’s literature</a:t>
            </a:r>
          </a:p>
          <a:p>
            <a:pPr lvl="2"/>
            <a:r>
              <a:rPr lang="en-NZ" sz="4600" dirty="0" smtClean="0"/>
              <a:t>characteristics </a:t>
            </a:r>
            <a:r>
              <a:rPr lang="en-NZ" sz="4600" dirty="0"/>
              <a:t>of manhood  </a:t>
            </a:r>
            <a:r>
              <a:rPr lang="en-NZ" sz="4600" dirty="0" smtClean="0"/>
              <a:t>(</a:t>
            </a:r>
            <a:r>
              <a:rPr lang="en-NZ" sz="4600" dirty="0" err="1" smtClean="0"/>
              <a:t>Brickell</a:t>
            </a:r>
            <a:r>
              <a:rPr lang="en-NZ" sz="4600" dirty="0" smtClean="0"/>
              <a:t>, 2012)</a:t>
            </a:r>
          </a:p>
          <a:p>
            <a:pPr lvl="2"/>
            <a:r>
              <a:rPr lang="en-NZ" sz="4600" dirty="0" smtClean="0"/>
              <a:t>gender </a:t>
            </a:r>
            <a:r>
              <a:rPr lang="en-NZ" sz="4600" dirty="0"/>
              <a:t>specific communication styles </a:t>
            </a:r>
            <a:r>
              <a:rPr lang="en-NZ" sz="4600" dirty="0" smtClean="0"/>
              <a:t>(Holmes &amp; </a:t>
            </a:r>
            <a:r>
              <a:rPr lang="en-NZ" sz="4600" dirty="0" err="1" smtClean="0"/>
              <a:t>Stubbe</a:t>
            </a:r>
            <a:r>
              <a:rPr lang="en-NZ" sz="4600" dirty="0" smtClean="0"/>
              <a:t>, 1997)</a:t>
            </a:r>
          </a:p>
          <a:p>
            <a:pPr lvl="2"/>
            <a:r>
              <a:rPr lang="en-NZ" sz="4600" dirty="0"/>
              <a:t>t</a:t>
            </a:r>
            <a:r>
              <a:rPr lang="en-NZ" sz="4600" dirty="0" smtClean="0"/>
              <a:t>he origins of Māori </a:t>
            </a:r>
            <a:r>
              <a:rPr lang="en-NZ" sz="4600" dirty="0"/>
              <a:t>masculinity </a:t>
            </a:r>
            <a:r>
              <a:rPr lang="en-NZ" sz="4600" dirty="0" smtClean="0"/>
              <a:t>(</a:t>
            </a:r>
            <a:r>
              <a:rPr lang="en-NZ" sz="4600" dirty="0" err="1" smtClean="0"/>
              <a:t>Hokowhitu</a:t>
            </a:r>
            <a:r>
              <a:rPr lang="en-NZ" sz="4600" dirty="0" smtClean="0"/>
              <a:t>, 2004)</a:t>
            </a:r>
          </a:p>
          <a:p>
            <a:pPr lvl="2"/>
            <a:r>
              <a:rPr lang="en-NZ" sz="4600" dirty="0" smtClean="0"/>
              <a:t>patriarchy</a:t>
            </a:r>
            <a:r>
              <a:rPr lang="en-NZ" sz="4600" dirty="0"/>
              <a:t>, as a dominant ideology, in violent interactions between adolescent girls (Swift, 2014</a:t>
            </a:r>
            <a:r>
              <a:rPr lang="en-NZ" sz="4600" dirty="0" smtClean="0"/>
              <a:t>)</a:t>
            </a:r>
          </a:p>
          <a:p>
            <a:pPr lvl="1"/>
            <a:endParaRPr lang="en-NZ" sz="5000" dirty="0" smtClean="0"/>
          </a:p>
          <a:p>
            <a:pPr lvl="1"/>
            <a:r>
              <a:rPr lang="en-NZ" sz="5000" dirty="0"/>
              <a:t>i</a:t>
            </a:r>
            <a:r>
              <a:rPr lang="en-NZ" sz="5000" dirty="0" smtClean="0"/>
              <a:t>f are </a:t>
            </a:r>
            <a:r>
              <a:rPr lang="en-NZ" sz="5000" dirty="0"/>
              <a:t>masculinities </a:t>
            </a:r>
            <a:r>
              <a:rPr lang="en-NZ" sz="5000" dirty="0" smtClean="0"/>
              <a:t>were found to be associated </a:t>
            </a:r>
            <a:r>
              <a:rPr lang="en-NZ" sz="5000" dirty="0"/>
              <a:t>with everyday </a:t>
            </a:r>
            <a:r>
              <a:rPr lang="en-NZ" sz="5000" dirty="0" smtClean="0"/>
              <a:t>words, </a:t>
            </a:r>
            <a:r>
              <a:rPr lang="en-NZ" sz="5000" dirty="0"/>
              <a:t>that are heard and used in </a:t>
            </a:r>
            <a:r>
              <a:rPr lang="en-NZ" sz="5000" dirty="0" smtClean="0"/>
              <a:t>Hauraki, we would have evidence of socially </a:t>
            </a:r>
            <a:r>
              <a:rPr lang="en-NZ" sz="5000" dirty="0"/>
              <a:t>defined </a:t>
            </a:r>
            <a:r>
              <a:rPr lang="en-NZ" sz="5000" dirty="0" smtClean="0"/>
              <a:t>perceptions/social </a:t>
            </a:r>
            <a:r>
              <a:rPr lang="en-NZ" sz="5000" dirty="0"/>
              <a:t>norms operating within our community</a:t>
            </a:r>
          </a:p>
          <a:p>
            <a:pPr marL="514350" lvl="1" indent="0">
              <a:buNone/>
            </a:pPr>
            <a:endParaRPr lang="en-NZ" sz="5000" dirty="0" smtClean="0"/>
          </a:p>
          <a:p>
            <a:pPr lvl="2"/>
            <a:endParaRPr lang="en-NZ" sz="4600" dirty="0" smtClean="0"/>
          </a:p>
          <a:p>
            <a:pPr lvl="1"/>
            <a:endParaRPr lang="en-NZ" sz="5000" dirty="0"/>
          </a:p>
        </p:txBody>
      </p:sp>
    </p:spTree>
    <p:extLst>
      <p:ext uri="{BB962C8B-B14F-4D97-AF65-F5344CB8AC3E}">
        <p14:creationId xmlns:p14="http://schemas.microsoft.com/office/powerpoint/2010/main" val="2367830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2248"/>
            <a:ext cx="9144000" cy="4833503"/>
          </a:xfrm>
          <a:prstGeom prst="rect">
            <a:avLst/>
          </a:prstGeom>
        </p:spPr>
      </p:pic>
      <p:sp>
        <p:nvSpPr>
          <p:cNvPr id="6" name="Title 5"/>
          <p:cNvSpPr>
            <a:spLocks noGrp="1"/>
          </p:cNvSpPr>
          <p:nvPr>
            <p:ph type="title"/>
          </p:nvPr>
        </p:nvSpPr>
        <p:spPr>
          <a:xfrm>
            <a:off x="457200" y="274638"/>
            <a:ext cx="8229600" cy="490066"/>
          </a:xfrm>
        </p:spPr>
        <p:txBody>
          <a:bodyPr>
            <a:normAutofit fontScale="90000"/>
          </a:bodyPr>
          <a:lstStyle/>
          <a:p>
            <a:pPr algn="l"/>
            <a:r>
              <a:rPr lang="en-NZ" dirty="0"/>
              <a:t>a</a:t>
            </a:r>
            <a:r>
              <a:rPr lang="en-NZ" dirty="0" smtClean="0"/>
              <a:t> simple word quiz</a:t>
            </a:r>
            <a:endParaRPr lang="en-NZ" dirty="0"/>
          </a:p>
        </p:txBody>
      </p:sp>
    </p:spTree>
    <p:extLst>
      <p:ext uri="{BB962C8B-B14F-4D97-AF65-F5344CB8AC3E}">
        <p14:creationId xmlns:p14="http://schemas.microsoft.com/office/powerpoint/2010/main" val="2163208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r>
              <a:rPr lang="en-NZ" sz="2800" dirty="0" smtClean="0"/>
              <a:t>n=103</a:t>
            </a:r>
          </a:p>
          <a:p>
            <a:endParaRPr lang="en-NZ" sz="2800" dirty="0"/>
          </a:p>
          <a:p>
            <a:pPr marL="0" indent="0">
              <a:buNone/>
            </a:pPr>
            <a:endParaRPr lang="en-NZ"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562" y="1628800"/>
            <a:ext cx="74390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135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88640"/>
            <a:ext cx="5312085"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99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pPr algn="l"/>
            <a:r>
              <a:rPr lang="en-NZ" sz="4000" b="1" dirty="0"/>
              <a:t>r</a:t>
            </a:r>
            <a:r>
              <a:rPr lang="en-NZ" sz="4000" b="1" dirty="0" smtClean="0"/>
              <a:t>esearch aims  </a:t>
            </a:r>
            <a:r>
              <a:rPr lang="en-NZ" sz="2800" dirty="0" smtClean="0"/>
              <a:t/>
            </a:r>
            <a:br>
              <a:rPr lang="en-NZ" sz="2800" dirty="0" smtClean="0"/>
            </a:br>
            <a:endParaRPr lang="en-NZ" sz="2700" dirty="0"/>
          </a:p>
        </p:txBody>
      </p:sp>
      <p:sp>
        <p:nvSpPr>
          <p:cNvPr id="3" name="Subtitle 2"/>
          <p:cNvSpPr>
            <a:spLocks noGrp="1"/>
          </p:cNvSpPr>
          <p:nvPr>
            <p:ph idx="1"/>
          </p:nvPr>
        </p:nvSpPr>
        <p:spPr>
          <a:xfrm>
            <a:off x="467544" y="1196752"/>
            <a:ext cx="8229600" cy="5112568"/>
          </a:xfrm>
        </p:spPr>
        <p:txBody>
          <a:bodyPr>
            <a:normAutofit/>
          </a:bodyPr>
          <a:lstStyle/>
          <a:p>
            <a:pPr marL="457200" indent="-457200">
              <a:spcBef>
                <a:spcPts val="1200"/>
              </a:spcBef>
              <a:buFont typeface="+mj-lt"/>
              <a:buAutoNum type="arabicPeriod"/>
            </a:pPr>
            <a:r>
              <a:rPr lang="en-NZ" sz="2400" b="1" dirty="0" smtClean="0">
                <a:solidFill>
                  <a:schemeClr val="tx1"/>
                </a:solidFill>
              </a:rPr>
              <a:t>develop a tool which measures </a:t>
            </a:r>
            <a:r>
              <a:rPr lang="en-NZ" sz="2400" b="1" dirty="0" smtClean="0"/>
              <a:t>t</a:t>
            </a:r>
            <a:r>
              <a:rPr lang="en-NZ" sz="2400" b="1" dirty="0" smtClean="0">
                <a:solidFill>
                  <a:schemeClr val="tx1"/>
                </a:solidFill>
              </a:rPr>
              <a:t>he </a:t>
            </a:r>
            <a:r>
              <a:rPr lang="en-NZ" sz="2400" b="1" u="sng" dirty="0" smtClean="0">
                <a:solidFill>
                  <a:schemeClr val="tx1"/>
                </a:solidFill>
              </a:rPr>
              <a:t>social norms</a:t>
            </a:r>
            <a:r>
              <a:rPr lang="en-NZ" sz="2400" b="1" dirty="0" smtClean="0">
                <a:solidFill>
                  <a:schemeClr val="tx1"/>
                </a:solidFill>
              </a:rPr>
              <a:t> that are associated with </a:t>
            </a:r>
            <a:r>
              <a:rPr lang="en-NZ" sz="2400" b="1" dirty="0" err="1" smtClean="0">
                <a:solidFill>
                  <a:schemeClr val="tx1"/>
                </a:solidFill>
              </a:rPr>
              <a:t>whānau</a:t>
            </a:r>
            <a:r>
              <a:rPr lang="en-NZ" sz="2400" b="1" dirty="0" smtClean="0">
                <a:solidFill>
                  <a:schemeClr val="tx1"/>
                </a:solidFill>
              </a:rPr>
              <a:t> </a:t>
            </a:r>
            <a:r>
              <a:rPr lang="en-NZ" sz="2400" b="1" dirty="0" smtClean="0"/>
              <a:t>violence </a:t>
            </a:r>
            <a:r>
              <a:rPr lang="en-NZ" sz="2400" b="1" dirty="0" smtClean="0">
                <a:solidFill>
                  <a:schemeClr val="tx1"/>
                </a:solidFill>
              </a:rPr>
              <a:t>in Hauraki</a:t>
            </a:r>
          </a:p>
          <a:p>
            <a:pPr lvl="2" indent="-342900">
              <a:spcBef>
                <a:spcPts val="1200"/>
              </a:spcBef>
            </a:pPr>
            <a:r>
              <a:rPr lang="en-NZ" sz="2000" dirty="0" err="1" smtClean="0"/>
              <a:t>mātauranga</a:t>
            </a:r>
            <a:r>
              <a:rPr lang="en-NZ" sz="2000" dirty="0" smtClean="0"/>
              <a:t> Māori content and aspirations </a:t>
            </a:r>
          </a:p>
          <a:p>
            <a:pPr lvl="2" indent="-342900">
              <a:spcBef>
                <a:spcPts val="1200"/>
              </a:spcBef>
            </a:pPr>
            <a:r>
              <a:rPr lang="en-NZ" sz="2000" dirty="0" smtClean="0"/>
              <a:t>aligns with </a:t>
            </a:r>
            <a:r>
              <a:rPr lang="en-NZ" sz="2000" dirty="0" err="1" smtClean="0"/>
              <a:t>Poutama</a:t>
            </a:r>
            <a:r>
              <a:rPr lang="en-NZ" sz="2000" dirty="0"/>
              <a:t> </a:t>
            </a:r>
            <a:r>
              <a:rPr lang="en-NZ" sz="2000" dirty="0" err="1" smtClean="0"/>
              <a:t>Mauri</a:t>
            </a:r>
            <a:r>
              <a:rPr lang="en-NZ" sz="2000" dirty="0" smtClean="0"/>
              <a:t> </a:t>
            </a:r>
            <a:r>
              <a:rPr lang="en-NZ" sz="2000" dirty="0" err="1" smtClean="0"/>
              <a:t>Ora</a:t>
            </a:r>
            <a:r>
              <a:rPr lang="en-NZ" sz="2000" dirty="0" smtClean="0"/>
              <a:t> </a:t>
            </a:r>
            <a:r>
              <a:rPr lang="en-NZ" sz="2000" dirty="0" err="1" smtClean="0"/>
              <a:t>Mauri</a:t>
            </a:r>
            <a:r>
              <a:rPr lang="en-NZ" sz="2000" dirty="0" smtClean="0"/>
              <a:t> </a:t>
            </a:r>
            <a:r>
              <a:rPr lang="en-NZ" sz="2000" dirty="0" err="1" smtClean="0"/>
              <a:t>Tū</a:t>
            </a:r>
            <a:r>
              <a:rPr lang="en-NZ" sz="2000" dirty="0" smtClean="0"/>
              <a:t>! </a:t>
            </a:r>
          </a:p>
          <a:p>
            <a:pPr lvl="2" indent="-342900">
              <a:spcBef>
                <a:spcPts val="1200"/>
              </a:spcBef>
            </a:pPr>
            <a:r>
              <a:rPr lang="en-NZ" sz="2000" dirty="0"/>
              <a:t>builds on strengths</a:t>
            </a:r>
          </a:p>
          <a:p>
            <a:pPr lvl="2" indent="-342900">
              <a:spcBef>
                <a:spcPts val="1200"/>
              </a:spcBef>
            </a:pPr>
            <a:r>
              <a:rPr lang="en-NZ" sz="2000" dirty="0" smtClean="0"/>
              <a:t>able to monitor change over time</a:t>
            </a:r>
          </a:p>
          <a:p>
            <a:pPr lvl="2" indent="-342900">
              <a:spcBef>
                <a:spcPts val="1200"/>
              </a:spcBef>
            </a:pPr>
            <a:r>
              <a:rPr lang="en-NZ" sz="2000" dirty="0"/>
              <a:t>p</a:t>
            </a:r>
            <a:r>
              <a:rPr lang="en-NZ" sz="2000" dirty="0" smtClean="0"/>
              <a:t>rogress towards an evidence base   </a:t>
            </a:r>
          </a:p>
          <a:p>
            <a:pPr marL="800100" lvl="2" indent="0">
              <a:spcBef>
                <a:spcPts val="1200"/>
              </a:spcBef>
              <a:buNone/>
            </a:pPr>
            <a:r>
              <a:rPr lang="en-NZ" sz="2000" dirty="0" smtClean="0"/>
              <a:t> </a:t>
            </a:r>
          </a:p>
          <a:p>
            <a:pPr marL="457200" indent="-457200">
              <a:spcBef>
                <a:spcPts val="0"/>
              </a:spcBef>
              <a:buFont typeface="+mj-lt"/>
              <a:buAutoNum type="arabicPeriod"/>
            </a:pPr>
            <a:r>
              <a:rPr lang="en-NZ" sz="2400" b="1" dirty="0"/>
              <a:t>a</a:t>
            </a:r>
            <a:r>
              <a:rPr lang="en-NZ" sz="2400" b="1" dirty="0" smtClean="0"/>
              <a:t>ctively engage in primary </a:t>
            </a:r>
            <a:r>
              <a:rPr lang="en-NZ" sz="2400" b="1" dirty="0"/>
              <a:t>prevention </a:t>
            </a:r>
            <a:r>
              <a:rPr lang="en-NZ" sz="2400" b="1" dirty="0" smtClean="0"/>
              <a:t>strategies</a:t>
            </a:r>
          </a:p>
          <a:p>
            <a:pPr marL="457200" indent="-457200">
              <a:spcBef>
                <a:spcPts val="0"/>
              </a:spcBef>
              <a:buFont typeface="+mj-lt"/>
              <a:buAutoNum type="arabicPeriod"/>
            </a:pPr>
            <a:endParaRPr lang="en-NZ" sz="2400" b="1" dirty="0" smtClean="0"/>
          </a:p>
          <a:p>
            <a:pPr>
              <a:spcBef>
                <a:spcPts val="0"/>
              </a:spcBef>
            </a:pPr>
            <a:endParaRPr lang="en-NZ" sz="2400" dirty="0"/>
          </a:p>
          <a:p>
            <a:pPr marL="342900" indent="-342900" algn="l">
              <a:spcBef>
                <a:spcPts val="0"/>
              </a:spcBef>
              <a:buFont typeface="Arial" panose="020B0604020202020204" pitchFamily="34" charset="0"/>
              <a:buChar char="•"/>
            </a:pPr>
            <a:endParaRPr lang="en-NZ" sz="2400" dirty="0">
              <a:solidFill>
                <a:schemeClr val="tx1"/>
              </a:solidFill>
            </a:endParaRPr>
          </a:p>
        </p:txBody>
      </p:sp>
    </p:spTree>
    <p:extLst>
      <p:ext uri="{BB962C8B-B14F-4D97-AF65-F5344CB8AC3E}">
        <p14:creationId xmlns:p14="http://schemas.microsoft.com/office/powerpoint/2010/main" val="761404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54969"/>
            <a:ext cx="5560056" cy="652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078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69152"/>
            <a:ext cx="6048672" cy="659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3108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372"/>
            <a:ext cx="7416824" cy="630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538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29801"/>
            <a:ext cx="8229600" cy="778919"/>
          </a:xfrm>
        </p:spPr>
        <p:txBody>
          <a:bodyPr>
            <a:normAutofit fontScale="90000"/>
          </a:bodyPr>
          <a:lstStyle/>
          <a:p>
            <a:r>
              <a:rPr lang="en-NZ" sz="2400" b="1" dirty="0"/>
              <a:t>e</a:t>
            </a:r>
            <a:r>
              <a:rPr lang="en-NZ" sz="2400" b="1" dirty="0" smtClean="0"/>
              <a:t>vidence of </a:t>
            </a:r>
            <a:r>
              <a:rPr lang="en-NZ" sz="2400" b="1" dirty="0" err="1" smtClean="0"/>
              <a:t>feminities</a:t>
            </a:r>
            <a:r>
              <a:rPr lang="en-NZ" sz="2400" b="1" dirty="0" smtClean="0"/>
              <a:t>??</a:t>
            </a:r>
            <a:br>
              <a:rPr lang="en-NZ" sz="2400" b="1" dirty="0" smtClean="0"/>
            </a:br>
            <a:r>
              <a:rPr lang="en-NZ" sz="2400" b="1" dirty="0" smtClean="0"/>
              <a:t>(words that are </a:t>
            </a:r>
            <a:r>
              <a:rPr lang="en-NZ" sz="2400" b="1" u="sng" dirty="0" smtClean="0"/>
              <a:t>more likely </a:t>
            </a:r>
            <a:r>
              <a:rPr lang="en-NZ" sz="2400" b="1" dirty="0" smtClean="0"/>
              <a:t>associated with women, n=103) </a:t>
            </a:r>
            <a:endParaRPr lang="en-NZ" sz="2400" b="1" dirty="0"/>
          </a:p>
        </p:txBody>
      </p:sp>
      <p:sp>
        <p:nvSpPr>
          <p:cNvPr id="4" name="Content Placeholder 3"/>
          <p:cNvSpPr>
            <a:spLocks noGrp="1"/>
          </p:cNvSpPr>
          <p:nvPr>
            <p:ph sz="half" idx="1"/>
          </p:nvPr>
        </p:nvSpPr>
        <p:spPr/>
        <p:txBody>
          <a:bodyPr/>
          <a:lstStyle/>
          <a:p>
            <a:endParaRPr lang="en-NZ" dirty="0"/>
          </a:p>
        </p:txBody>
      </p:sp>
      <p:sp>
        <p:nvSpPr>
          <p:cNvPr id="6" name="Content Placeholder 5"/>
          <p:cNvSpPr>
            <a:spLocks noGrp="1"/>
          </p:cNvSpPr>
          <p:nvPr>
            <p:ph sz="half" idx="2"/>
          </p:nvPr>
        </p:nvSpPr>
        <p:spPr/>
        <p:txBody>
          <a:bodyPr/>
          <a:lstStyle/>
          <a:p>
            <a:endParaRPr lang="en-NZ" dirty="0"/>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06" y="1196752"/>
            <a:ext cx="4445254" cy="518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194" y="1086907"/>
            <a:ext cx="4774237" cy="529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059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endParaRPr lang="en-NZ" dirty="0"/>
          </a:p>
        </p:txBody>
      </p:sp>
    </p:spTree>
    <p:extLst>
      <p:ext uri="{BB962C8B-B14F-4D97-AF65-F5344CB8AC3E}">
        <p14:creationId xmlns:p14="http://schemas.microsoft.com/office/powerpoint/2010/main" val="4139974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588" y="620688"/>
            <a:ext cx="6638628" cy="291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542" y="3933056"/>
            <a:ext cx="6480720" cy="241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565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92365"/>
            <a:ext cx="7518641" cy="252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203" y="3573016"/>
            <a:ext cx="6120681" cy="239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434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014" y="404664"/>
            <a:ext cx="6808354" cy="262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3"/>
          <a:stretch>
            <a:fillRect/>
          </a:stretch>
        </p:blipFill>
        <p:spPr>
          <a:xfrm>
            <a:off x="1187624" y="3429000"/>
            <a:ext cx="6336704" cy="2880320"/>
          </a:xfrm>
          <a:prstGeom prst="rect">
            <a:avLst/>
          </a:prstGeom>
        </p:spPr>
      </p:pic>
    </p:spTree>
    <p:extLst>
      <p:ext uri="{BB962C8B-B14F-4D97-AF65-F5344CB8AC3E}">
        <p14:creationId xmlns:p14="http://schemas.microsoft.com/office/powerpoint/2010/main" val="3955460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115616" y="332656"/>
            <a:ext cx="6624736" cy="2664297"/>
          </a:xfrm>
          <a:prstGeom prst="rect">
            <a:avLst/>
          </a:prstGeom>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94" y="3356992"/>
            <a:ext cx="7130380" cy="266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4065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NZ" dirty="0"/>
              <a:t>h</a:t>
            </a:r>
            <a:r>
              <a:rPr lang="en-NZ" dirty="0" smtClean="0"/>
              <a:t>ow to identify a social norm …</a:t>
            </a:r>
            <a:endParaRPr lang="en-NZ" dirty="0"/>
          </a:p>
        </p:txBody>
      </p:sp>
      <p:sp>
        <p:nvSpPr>
          <p:cNvPr id="5" name="Content Placeholder 4"/>
          <p:cNvSpPr>
            <a:spLocks noGrp="1"/>
          </p:cNvSpPr>
          <p:nvPr>
            <p:ph idx="1"/>
          </p:nvPr>
        </p:nvSpPr>
        <p:spPr>
          <a:xfrm>
            <a:off x="457200" y="1772816"/>
            <a:ext cx="8229600" cy="4353347"/>
          </a:xfrm>
        </p:spPr>
        <p:txBody>
          <a:bodyPr/>
          <a:lstStyle/>
          <a:p>
            <a:pPr marL="742950" lvl="2" indent="-342900"/>
            <a:r>
              <a:rPr lang="en-NZ" dirty="0" smtClean="0"/>
              <a:t>what </a:t>
            </a:r>
            <a:r>
              <a:rPr lang="en-NZ" dirty="0"/>
              <a:t>do I do? </a:t>
            </a:r>
          </a:p>
          <a:p>
            <a:pPr marL="742950" lvl="2" indent="-342900"/>
            <a:r>
              <a:rPr lang="en-NZ" dirty="0"/>
              <a:t>what do I think other people do? </a:t>
            </a:r>
          </a:p>
          <a:p>
            <a:pPr marL="742950" lvl="2" indent="-342900"/>
            <a:r>
              <a:rPr lang="en-NZ" dirty="0" smtClean="0"/>
              <a:t>what </a:t>
            </a:r>
            <a:r>
              <a:rPr lang="en-NZ" dirty="0"/>
              <a:t>do other people think it is appropriate to do?</a:t>
            </a:r>
          </a:p>
          <a:p>
            <a:pPr marL="0" indent="0" algn="r">
              <a:buNone/>
            </a:pPr>
            <a:r>
              <a:rPr lang="en-NZ" sz="2800" dirty="0"/>
              <a:t>(Mackie et al, 2012)</a:t>
            </a:r>
          </a:p>
          <a:p>
            <a:endParaRPr lang="en-NZ"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42" y="3789040"/>
            <a:ext cx="8430095" cy="245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134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pPr algn="l"/>
            <a:r>
              <a:rPr lang="en-NZ" sz="3600" b="1" dirty="0"/>
              <a:t>w</a:t>
            </a:r>
            <a:r>
              <a:rPr lang="en-NZ" sz="3600" b="1" dirty="0" smtClean="0"/>
              <a:t>hy social norms? </a:t>
            </a:r>
            <a:endParaRPr lang="en-NZ" sz="3600" b="1" dirty="0"/>
          </a:p>
        </p:txBody>
      </p:sp>
      <p:sp>
        <p:nvSpPr>
          <p:cNvPr id="3" name="Content Placeholder 2"/>
          <p:cNvSpPr>
            <a:spLocks noGrp="1"/>
          </p:cNvSpPr>
          <p:nvPr>
            <p:ph idx="1"/>
          </p:nvPr>
        </p:nvSpPr>
        <p:spPr>
          <a:xfrm>
            <a:off x="457200" y="1268760"/>
            <a:ext cx="8229600" cy="4857403"/>
          </a:xfrm>
        </p:spPr>
        <p:txBody>
          <a:bodyPr>
            <a:normAutofit fontScale="92500" lnSpcReduction="10000"/>
          </a:bodyPr>
          <a:lstStyle/>
          <a:p>
            <a:r>
              <a:rPr lang="en-NZ" sz="2400" dirty="0"/>
              <a:t>consistent with the </a:t>
            </a:r>
            <a:r>
              <a:rPr lang="en-NZ" sz="2400" dirty="0" err="1"/>
              <a:t>Mauri</a:t>
            </a:r>
            <a:r>
              <a:rPr lang="en-NZ" sz="2400" dirty="0"/>
              <a:t> </a:t>
            </a:r>
            <a:r>
              <a:rPr lang="en-NZ" sz="2400" dirty="0" err="1"/>
              <a:t>Ora</a:t>
            </a:r>
            <a:r>
              <a:rPr lang="en-NZ" sz="2400" dirty="0"/>
              <a:t> Framework of Violence Prevention (2</a:t>
            </a:r>
            <a:r>
              <a:rPr lang="en-NZ" sz="2400" baseline="30000" dirty="0"/>
              <a:t>nd</a:t>
            </a:r>
            <a:r>
              <a:rPr lang="en-NZ" sz="2400" dirty="0"/>
              <a:t>  Māori Taskforce on </a:t>
            </a:r>
            <a:r>
              <a:rPr lang="en-NZ" sz="2400" dirty="0" err="1"/>
              <a:t>Whānau</a:t>
            </a:r>
            <a:r>
              <a:rPr lang="en-NZ" sz="2400" dirty="0"/>
              <a:t> Violence, 2004)</a:t>
            </a:r>
          </a:p>
          <a:p>
            <a:pPr lvl="1"/>
            <a:r>
              <a:rPr lang="en-NZ" sz="2000" dirty="0"/>
              <a:t>dispel the illusion </a:t>
            </a:r>
            <a:r>
              <a:rPr lang="en-NZ" sz="2000" dirty="0" smtClean="0"/>
              <a:t>that violence is normal and acceptable</a:t>
            </a:r>
            <a:endParaRPr lang="en-NZ" sz="2000" dirty="0"/>
          </a:p>
          <a:p>
            <a:pPr lvl="1"/>
            <a:r>
              <a:rPr lang="en-NZ" sz="2000" dirty="0"/>
              <a:t>remove </a:t>
            </a:r>
            <a:r>
              <a:rPr lang="en-NZ" sz="2000" dirty="0" smtClean="0"/>
              <a:t>opportunities for violence to be perpetuated</a:t>
            </a:r>
            <a:endParaRPr lang="en-NZ" sz="2000" dirty="0"/>
          </a:p>
          <a:p>
            <a:pPr lvl="1"/>
            <a:r>
              <a:rPr lang="en-NZ" sz="2000" dirty="0" smtClean="0"/>
              <a:t>transformative practice </a:t>
            </a:r>
            <a:r>
              <a:rPr lang="en-NZ" sz="2000" dirty="0"/>
              <a:t>based on Māori cultural imperatives </a:t>
            </a:r>
            <a:endParaRPr lang="en-NZ" dirty="0"/>
          </a:p>
          <a:p>
            <a:endParaRPr lang="en-NZ" sz="2400" dirty="0" smtClean="0"/>
          </a:p>
          <a:p>
            <a:r>
              <a:rPr lang="en-NZ" sz="2400" dirty="0" smtClean="0"/>
              <a:t>inspired by the community mobilisation model of violence prevention (Raising Voices, 2012)</a:t>
            </a:r>
          </a:p>
          <a:p>
            <a:pPr lvl="1"/>
            <a:r>
              <a:rPr lang="en-NZ" sz="2000" dirty="0" smtClean="0"/>
              <a:t>targets the underlying cause </a:t>
            </a:r>
          </a:p>
          <a:p>
            <a:pPr lvl="1"/>
            <a:r>
              <a:rPr lang="en-NZ" sz="2000" dirty="0" smtClean="0"/>
              <a:t>primary prevention technique</a:t>
            </a:r>
          </a:p>
          <a:p>
            <a:pPr lvl="1"/>
            <a:r>
              <a:rPr lang="en-NZ" sz="2000" dirty="0" smtClean="0"/>
              <a:t>diverse programmes and strategies </a:t>
            </a:r>
          </a:p>
          <a:p>
            <a:pPr lvl="1"/>
            <a:r>
              <a:rPr lang="en-NZ" sz="2000" dirty="0"/>
              <a:t>s</a:t>
            </a:r>
            <a:r>
              <a:rPr lang="en-NZ" sz="2000" dirty="0" smtClean="0"/>
              <a:t>ystematic approach to attitude and behaviour change</a:t>
            </a:r>
          </a:p>
          <a:p>
            <a:pPr lvl="1"/>
            <a:r>
              <a:rPr lang="en-NZ" sz="2000" dirty="0"/>
              <a:t>t</a:t>
            </a:r>
            <a:r>
              <a:rPr lang="en-NZ" sz="2000" dirty="0" smtClean="0"/>
              <a:t>racking outcomes</a:t>
            </a:r>
          </a:p>
          <a:p>
            <a:pPr lvl="1"/>
            <a:r>
              <a:rPr lang="en-NZ" sz="2000" dirty="0" smtClean="0"/>
              <a:t>evidence base  </a:t>
            </a:r>
            <a:r>
              <a:rPr lang="en-NZ" sz="2400" dirty="0" smtClean="0"/>
              <a:t> </a:t>
            </a:r>
          </a:p>
          <a:p>
            <a:pPr lvl="1"/>
            <a:endParaRPr lang="en-NZ" sz="2400" dirty="0" smtClean="0"/>
          </a:p>
          <a:p>
            <a:pPr marL="400050"/>
            <a:endParaRPr lang="en-NZ" sz="2400" dirty="0" smtClean="0"/>
          </a:p>
        </p:txBody>
      </p:sp>
    </p:spTree>
    <p:extLst>
      <p:ext uri="{BB962C8B-B14F-4D97-AF65-F5344CB8AC3E}">
        <p14:creationId xmlns:p14="http://schemas.microsoft.com/office/powerpoint/2010/main" val="36390643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404664"/>
            <a:ext cx="8003232" cy="5721499"/>
          </a:xfrm>
        </p:spPr>
        <p:txBody>
          <a:bodyPr>
            <a:normAutofit/>
          </a:bodyPr>
          <a:lstStyle/>
          <a:p>
            <a:pPr marL="342900" lvl="1" indent="-342900">
              <a:buFont typeface="Arial" panose="020B0604020202020204" pitchFamily="34" charset="0"/>
              <a:buChar char="•"/>
            </a:pPr>
            <a:r>
              <a:rPr lang="en-NZ" dirty="0"/>
              <a:t>n</a:t>
            </a:r>
            <a:r>
              <a:rPr lang="en-NZ" dirty="0" smtClean="0"/>
              <a:t>eed to find social </a:t>
            </a:r>
            <a:r>
              <a:rPr lang="en-NZ" dirty="0"/>
              <a:t>norms </a:t>
            </a:r>
            <a:r>
              <a:rPr lang="en-NZ" dirty="0" smtClean="0"/>
              <a:t>that have </a:t>
            </a:r>
            <a:r>
              <a:rPr lang="en-NZ" dirty="0"/>
              <a:t>the capacity to generate a critical mass that could transform the rate of violence in </a:t>
            </a:r>
            <a:r>
              <a:rPr lang="en-NZ" dirty="0" smtClean="0"/>
              <a:t>Hauraki </a:t>
            </a:r>
            <a:r>
              <a:rPr lang="en-NZ" b="1" dirty="0" smtClean="0"/>
              <a:t>and</a:t>
            </a:r>
            <a:r>
              <a:rPr lang="en-NZ" dirty="0" smtClean="0"/>
              <a:t> are also based on Māori </a:t>
            </a:r>
            <a:r>
              <a:rPr lang="en-NZ" dirty="0"/>
              <a:t>cultural imperatives? </a:t>
            </a:r>
          </a:p>
          <a:p>
            <a:pPr marL="400050" lvl="2" indent="0">
              <a:buNone/>
            </a:pPr>
            <a:endParaRPr lang="en-NZ" sz="2200" dirty="0"/>
          </a:p>
          <a:p>
            <a:r>
              <a:rPr lang="en-NZ" sz="2000" dirty="0" err="1"/>
              <a:t>Poutama</a:t>
            </a:r>
            <a:r>
              <a:rPr lang="en-NZ" sz="2000" dirty="0"/>
              <a:t> programme teaches strategies for recovery and healing from violence that are based on Māori cultural imperatives? </a:t>
            </a:r>
          </a:p>
          <a:p>
            <a:pPr marL="742950" lvl="2" indent="-342900"/>
            <a:r>
              <a:rPr lang="en-NZ" sz="2000" dirty="0"/>
              <a:t>32 strategies/messages identified </a:t>
            </a:r>
          </a:p>
          <a:p>
            <a:pPr marL="742950" lvl="2" indent="-342900"/>
            <a:r>
              <a:rPr lang="en-NZ" sz="2000" dirty="0"/>
              <a:t>could these be social norms? </a:t>
            </a:r>
          </a:p>
          <a:p>
            <a:endParaRPr lang="en-NZ" sz="2000" dirty="0" smtClean="0"/>
          </a:p>
          <a:p>
            <a:r>
              <a:rPr lang="en-NZ" sz="2000" dirty="0" smtClean="0"/>
              <a:t>are </a:t>
            </a:r>
            <a:r>
              <a:rPr lang="en-NZ" sz="2000" dirty="0" err="1"/>
              <a:t>Poutama</a:t>
            </a:r>
            <a:r>
              <a:rPr lang="en-NZ" sz="2000" dirty="0"/>
              <a:t> participants more likely to do </a:t>
            </a:r>
            <a:r>
              <a:rPr lang="en-NZ" sz="2000" dirty="0" smtClean="0"/>
              <a:t>/ agree </a:t>
            </a:r>
            <a:r>
              <a:rPr lang="en-NZ" sz="2000" dirty="0"/>
              <a:t>with </a:t>
            </a:r>
            <a:r>
              <a:rPr lang="en-NZ" sz="2000" dirty="0" smtClean="0"/>
              <a:t>these messages than the general public? </a:t>
            </a:r>
            <a:endParaRPr lang="en-NZ" sz="2000" dirty="0"/>
          </a:p>
          <a:p>
            <a:endParaRPr lang="en-NZ"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84" y="5013176"/>
            <a:ext cx="7694613"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2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NZ" dirty="0" smtClean="0"/>
              <a:t>Is </a:t>
            </a:r>
            <a:r>
              <a:rPr lang="en-NZ" dirty="0" err="1" smtClean="0"/>
              <a:t>mauri</a:t>
            </a:r>
            <a:r>
              <a:rPr lang="en-NZ" dirty="0" smtClean="0"/>
              <a:t> a social norm that has the capacity for transformation?</a:t>
            </a:r>
            <a:endParaRPr lang="en-NZ"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78" y="2204864"/>
            <a:ext cx="8361537" cy="332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42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3600400"/>
          </a:xfrm>
        </p:spPr>
        <p:txBody>
          <a:bodyPr>
            <a:normAutofit fontScale="90000"/>
          </a:bodyPr>
          <a:lstStyle/>
          <a:p>
            <a:r>
              <a:rPr lang="en-NZ" sz="6600" dirty="0" smtClean="0"/>
              <a:t>we are starting a </a:t>
            </a:r>
            <a:br>
              <a:rPr lang="en-NZ" sz="6600" dirty="0" smtClean="0"/>
            </a:br>
            <a:r>
              <a:rPr lang="en-NZ" sz="6600" dirty="0" err="1"/>
              <a:t>m</a:t>
            </a:r>
            <a:r>
              <a:rPr lang="en-NZ" sz="6600" dirty="0" err="1" smtClean="0"/>
              <a:t>auri-ora</a:t>
            </a:r>
            <a:r>
              <a:rPr lang="en-NZ" sz="6600" dirty="0" smtClean="0"/>
              <a:t> revolution</a:t>
            </a:r>
            <a:br>
              <a:rPr lang="en-NZ" sz="6600" dirty="0" smtClean="0"/>
            </a:br>
            <a:r>
              <a:rPr lang="en-NZ" dirty="0"/>
              <a:t/>
            </a:r>
            <a:br>
              <a:rPr lang="en-NZ" dirty="0"/>
            </a:br>
            <a:r>
              <a:rPr lang="en-NZ" dirty="0" smtClean="0"/>
              <a:t/>
            </a:r>
            <a:br>
              <a:rPr lang="en-NZ" dirty="0" smtClean="0"/>
            </a:br>
            <a:r>
              <a:rPr lang="en-NZ" sz="6700" dirty="0" err="1" smtClean="0">
                <a:latin typeface="Bradley Hand ITC" pitchFamily="66" charset="0"/>
              </a:rPr>
              <a:t>Whakaohoho</a:t>
            </a:r>
            <a:r>
              <a:rPr lang="en-NZ" sz="6700" dirty="0" smtClean="0">
                <a:latin typeface="Bradley Hand ITC" pitchFamily="66" charset="0"/>
              </a:rPr>
              <a:t> i </a:t>
            </a:r>
            <a:r>
              <a:rPr lang="en-NZ" sz="6700" dirty="0" err="1" smtClean="0">
                <a:latin typeface="Bradley Hand ITC" pitchFamily="66" charset="0"/>
              </a:rPr>
              <a:t>te</a:t>
            </a:r>
            <a:r>
              <a:rPr lang="en-NZ" sz="6700" dirty="0" smtClean="0">
                <a:latin typeface="Bradley Hand ITC" pitchFamily="66" charset="0"/>
              </a:rPr>
              <a:t> </a:t>
            </a:r>
            <a:r>
              <a:rPr lang="en-NZ" sz="6700" dirty="0" err="1">
                <a:latin typeface="Bradley Hand ITC" pitchFamily="66" charset="0"/>
              </a:rPr>
              <a:t>m</a:t>
            </a:r>
            <a:r>
              <a:rPr lang="en-NZ" sz="6700" dirty="0" err="1" smtClean="0">
                <a:latin typeface="Bradley Hand ITC" pitchFamily="66" charset="0"/>
              </a:rPr>
              <a:t>auri</a:t>
            </a:r>
            <a:r>
              <a:rPr lang="en-NZ" sz="6700" dirty="0" smtClean="0">
                <a:latin typeface="Bradley Hand ITC" pitchFamily="66" charset="0"/>
              </a:rPr>
              <a:t> </a:t>
            </a:r>
            <a:endParaRPr lang="en-NZ" sz="6700" dirty="0">
              <a:latin typeface="Bradley Hand ITC" pitchFamily="66" charset="0"/>
            </a:endParaRPr>
          </a:p>
        </p:txBody>
      </p:sp>
    </p:spTree>
    <p:extLst>
      <p:ext uri="{BB962C8B-B14F-4D97-AF65-F5344CB8AC3E}">
        <p14:creationId xmlns:p14="http://schemas.microsoft.com/office/powerpoint/2010/main" val="32114911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378" y="1268760"/>
            <a:ext cx="2602809" cy="3680884"/>
          </a:xfrm>
          <a:prstGeom prst="rect">
            <a:avLst/>
          </a:prstGeom>
        </p:spPr>
      </p:pic>
    </p:spTree>
    <p:extLst>
      <p:ext uri="{BB962C8B-B14F-4D97-AF65-F5344CB8AC3E}">
        <p14:creationId xmlns:p14="http://schemas.microsoft.com/office/powerpoint/2010/main" val="542791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95526" y="78767"/>
            <a:ext cx="3164706" cy="6652901"/>
          </a:xfrm>
        </p:spPr>
      </p:pic>
    </p:spTree>
    <p:extLst>
      <p:ext uri="{BB962C8B-B14F-4D97-AF65-F5344CB8AC3E}">
        <p14:creationId xmlns:p14="http://schemas.microsoft.com/office/powerpoint/2010/main" val="2809481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solidFill>
                  <a:schemeClr val="bg1"/>
                </a:solidFill>
              </a:rPr>
              <a:t>Mauri</a:t>
            </a:r>
            <a:r>
              <a:rPr lang="en-NZ" dirty="0" smtClean="0">
                <a:solidFill>
                  <a:schemeClr val="bg1"/>
                </a:solidFill>
              </a:rPr>
              <a:t> – o – meter </a:t>
            </a:r>
            <a:endParaRPr lang="en-NZ" dirty="0">
              <a:solidFill>
                <a:schemeClr val="bg1"/>
              </a:solidFill>
            </a:endParaRPr>
          </a:p>
        </p:txBody>
      </p:sp>
      <p:pic>
        <p:nvPicPr>
          <p:cNvPr id="5" name="mauri-o-meter.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2775" y="1600200"/>
            <a:ext cx="7920038" cy="4525963"/>
          </a:xfrm>
        </p:spPr>
      </p:pic>
    </p:spTree>
    <p:extLst>
      <p:ext uri="{BB962C8B-B14F-4D97-AF65-F5344CB8AC3E}">
        <p14:creationId xmlns:p14="http://schemas.microsoft.com/office/powerpoint/2010/main" val="26409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1412776"/>
            <a:ext cx="6558801" cy="3240360"/>
          </a:xfrm>
          <a:prstGeom prst="rect">
            <a:avLst/>
          </a:prstGeom>
        </p:spPr>
      </p:pic>
      <p:pic>
        <p:nvPicPr>
          <p:cNvPr id="5"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6064" y="836712"/>
            <a:ext cx="3888432" cy="51899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276" y="620688"/>
            <a:ext cx="4371528" cy="5828703"/>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3347" y="548680"/>
            <a:ext cx="3672408" cy="531703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5696" y="853067"/>
            <a:ext cx="4046332" cy="5722307"/>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7223" y="683330"/>
            <a:ext cx="3715269" cy="5496693"/>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8513" y="1094017"/>
            <a:ext cx="6192688" cy="3877878"/>
          </a:xfrm>
          <a:prstGeom prst="rect">
            <a:avLst/>
          </a:prstGeom>
        </p:spPr>
      </p:pic>
      <p:pic>
        <p:nvPicPr>
          <p:cNvPr id="11" name="Poutama video 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56634" y="115184"/>
            <a:ext cx="8367291" cy="6693833"/>
          </a:xfrm>
          <a:prstGeom prst="rect">
            <a:avLst/>
          </a:prstGeom>
        </p:spPr>
      </p:pic>
    </p:spTree>
    <p:extLst>
      <p:ext uri="{BB962C8B-B14F-4D97-AF65-F5344CB8AC3E}">
        <p14:creationId xmlns:p14="http://schemas.microsoft.com/office/powerpoint/2010/main" val="290260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2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1"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pPr algn="l"/>
            <a:r>
              <a:rPr lang="en-NZ" sz="3600" b="1" dirty="0"/>
              <a:t>c</a:t>
            </a:r>
            <a:r>
              <a:rPr lang="en-NZ" sz="3600" b="1" dirty="0" smtClean="0"/>
              <a:t>ommunity mobilisation:  theoretical base    </a:t>
            </a:r>
            <a:r>
              <a:rPr lang="en-NZ" sz="2800" dirty="0" smtClean="0"/>
              <a:t/>
            </a:r>
            <a:br>
              <a:rPr lang="en-NZ" sz="2800" dirty="0" smtClean="0"/>
            </a:br>
            <a:endParaRPr lang="en-NZ" sz="2700" dirty="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124744"/>
            <a:ext cx="4251176" cy="543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67443" y="1268760"/>
            <a:ext cx="693981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5733256"/>
            <a:ext cx="6960773"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3"/>
          <p:cNvSpPr txBox="1">
            <a:spLocks/>
          </p:cNvSpPr>
          <p:nvPr/>
        </p:nvSpPr>
        <p:spPr>
          <a:xfrm>
            <a:off x="827584" y="1988840"/>
            <a:ext cx="7787208" cy="245605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lvl="2" indent="0">
              <a:buFont typeface="Arial" panose="020B0604020202020204" pitchFamily="34" charset="0"/>
              <a:buNone/>
            </a:pPr>
            <a:r>
              <a:rPr lang="en-GB" b="1" dirty="0" smtClean="0"/>
              <a:t>Systems Theory (</a:t>
            </a:r>
            <a:r>
              <a:rPr lang="en-GB" b="1" dirty="0" err="1" smtClean="0"/>
              <a:t>Bronfenbrenner</a:t>
            </a:r>
            <a:r>
              <a:rPr lang="en-GB" b="1" dirty="0" smtClean="0"/>
              <a:t>, 1979)</a:t>
            </a:r>
          </a:p>
          <a:p>
            <a:pPr marL="857250" lvl="2" indent="0">
              <a:buFont typeface="Arial" panose="020B0604020202020204" pitchFamily="34" charset="0"/>
              <a:buNone/>
            </a:pPr>
            <a:endParaRPr lang="en-GB" b="1" dirty="0" smtClean="0"/>
          </a:p>
          <a:p>
            <a:pPr marL="857250" lvl="2" indent="0">
              <a:buFont typeface="Arial" panose="020B0604020202020204" pitchFamily="34" charset="0"/>
              <a:buNone/>
            </a:pPr>
            <a:r>
              <a:rPr lang="en-GB" dirty="0" smtClean="0"/>
              <a:t>the simultaneous use of </a:t>
            </a:r>
            <a:r>
              <a:rPr lang="en-GB" b="1" dirty="0" smtClean="0"/>
              <a:t>diverse strategies</a:t>
            </a:r>
            <a:r>
              <a:rPr lang="en-GB" dirty="0" smtClean="0"/>
              <a:t>, within and across the </a:t>
            </a:r>
            <a:r>
              <a:rPr lang="en-GB" b="1" dirty="0" smtClean="0"/>
              <a:t>Circles of Influence</a:t>
            </a:r>
            <a:r>
              <a:rPr lang="en-GB" dirty="0" smtClean="0"/>
              <a:t>, will engage the </a:t>
            </a:r>
            <a:r>
              <a:rPr lang="en-GB" b="1" dirty="0" smtClean="0"/>
              <a:t>critical mass</a:t>
            </a:r>
            <a:r>
              <a:rPr lang="en-GB" dirty="0" smtClean="0"/>
              <a:t> that is needed to sustain long term behaviour change </a:t>
            </a:r>
            <a:endParaRPr lang="en-NZ" dirty="0"/>
          </a:p>
        </p:txBody>
      </p:sp>
    </p:spTree>
    <p:extLst>
      <p:ext uri="{BB962C8B-B14F-4D97-AF65-F5344CB8AC3E}">
        <p14:creationId xmlns:p14="http://schemas.microsoft.com/office/powerpoint/2010/main" val="109012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436"/>
                                        </p:tgtEl>
                                      </p:cBhvr>
                                    </p:animEffect>
                                    <p:set>
                                      <p:cBhvr>
                                        <p:cTn id="12" dur="1" fill="hold">
                                          <p:stCondLst>
                                            <p:cond delay="499"/>
                                          </p:stCondLst>
                                        </p:cTn>
                                        <p:tgtEl>
                                          <p:spTgt spid="184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94122"/>
          </a:xfrm>
        </p:spPr>
        <p:txBody>
          <a:bodyPr>
            <a:normAutofit/>
          </a:bodyPr>
          <a:lstStyle/>
          <a:p>
            <a:pPr algn="l"/>
            <a:r>
              <a:rPr lang="en-NZ" sz="3600" b="1" dirty="0" smtClean="0"/>
              <a:t>what is a social norm?</a:t>
            </a:r>
            <a:endParaRPr lang="en-NZ" sz="3600" b="1" dirty="0"/>
          </a:p>
        </p:txBody>
      </p:sp>
      <p:sp>
        <p:nvSpPr>
          <p:cNvPr id="4" name="Content Placeholder 3"/>
          <p:cNvSpPr>
            <a:spLocks noGrp="1"/>
          </p:cNvSpPr>
          <p:nvPr>
            <p:ph idx="1"/>
          </p:nvPr>
        </p:nvSpPr>
        <p:spPr>
          <a:xfrm>
            <a:off x="467544" y="1700808"/>
            <a:ext cx="8229600" cy="4237931"/>
          </a:xfrm>
        </p:spPr>
        <p:txBody>
          <a:bodyPr>
            <a:normAutofit/>
          </a:bodyPr>
          <a:lstStyle/>
          <a:p>
            <a:r>
              <a:rPr lang="en-NZ" sz="2400" dirty="0" smtClean="0"/>
              <a:t>personal beliefs about the things that other people do and think </a:t>
            </a:r>
          </a:p>
          <a:p>
            <a:pPr lvl="1"/>
            <a:r>
              <a:rPr lang="en-NZ" sz="2000" b="1" dirty="0"/>
              <a:t>d</a:t>
            </a:r>
            <a:r>
              <a:rPr lang="en-NZ" sz="2000" b="1" dirty="0" smtClean="0"/>
              <a:t>escriptive norm </a:t>
            </a:r>
            <a:r>
              <a:rPr lang="en-NZ" sz="2000" dirty="0" smtClean="0"/>
              <a:t>(I do it because other people do it) </a:t>
            </a:r>
          </a:p>
          <a:p>
            <a:pPr lvl="1"/>
            <a:r>
              <a:rPr lang="en-NZ" sz="2000" b="1" dirty="0" smtClean="0"/>
              <a:t>injunctive norm </a:t>
            </a:r>
            <a:r>
              <a:rPr lang="en-NZ" sz="2000" dirty="0" smtClean="0"/>
              <a:t>(I do it because other people think I should do it)</a:t>
            </a:r>
          </a:p>
          <a:p>
            <a:pPr lvl="1"/>
            <a:endParaRPr lang="en-NZ" sz="2000" dirty="0" smtClean="0"/>
          </a:p>
          <a:p>
            <a:r>
              <a:rPr lang="en-NZ" sz="2400" dirty="0" smtClean="0"/>
              <a:t>social norms are held in place by the </a:t>
            </a:r>
            <a:r>
              <a:rPr lang="en-NZ" sz="2400" b="1" dirty="0" smtClean="0"/>
              <a:t>expectations of people </a:t>
            </a:r>
            <a:r>
              <a:rPr lang="en-NZ" sz="2400" dirty="0" smtClean="0"/>
              <a:t>in our reference group (</a:t>
            </a:r>
            <a:r>
              <a:rPr lang="en-NZ" sz="2400" dirty="0" err="1" smtClean="0"/>
              <a:t>whānau</a:t>
            </a:r>
            <a:r>
              <a:rPr lang="en-NZ" sz="2400" dirty="0" smtClean="0"/>
              <a:t>, community, society)  </a:t>
            </a:r>
            <a:endParaRPr lang="en-NZ" sz="2400" dirty="0"/>
          </a:p>
          <a:p>
            <a:endParaRPr lang="en-NZ" dirty="0" smtClean="0"/>
          </a:p>
        </p:txBody>
      </p:sp>
    </p:spTree>
    <p:extLst>
      <p:ext uri="{BB962C8B-B14F-4D97-AF65-F5344CB8AC3E}">
        <p14:creationId xmlns:p14="http://schemas.microsoft.com/office/powerpoint/2010/main" val="785249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Autofit/>
          </a:bodyPr>
          <a:lstStyle/>
          <a:p>
            <a:pPr algn="l"/>
            <a:r>
              <a:rPr lang="en-NZ" sz="4000" b="1" dirty="0" smtClean="0">
                <a:latin typeface="Calibri" pitchFamily="34" charset="0"/>
              </a:rPr>
              <a:t>  need to know …</a:t>
            </a:r>
            <a:endParaRPr lang="en-NZ" sz="4000" b="1" dirty="0">
              <a:latin typeface="Calibri" pitchFamily="34" charset="0"/>
            </a:endParaRPr>
          </a:p>
        </p:txBody>
      </p:sp>
      <p:sp>
        <p:nvSpPr>
          <p:cNvPr id="3" name="Content Placeholder 2"/>
          <p:cNvSpPr>
            <a:spLocks noGrp="1"/>
          </p:cNvSpPr>
          <p:nvPr>
            <p:ph idx="1"/>
          </p:nvPr>
        </p:nvSpPr>
        <p:spPr>
          <a:xfrm>
            <a:off x="457200" y="1340768"/>
            <a:ext cx="8229600" cy="4536504"/>
          </a:xfrm>
        </p:spPr>
        <p:txBody>
          <a:bodyPr>
            <a:normAutofit fontScale="92500" lnSpcReduction="10000"/>
          </a:bodyPr>
          <a:lstStyle/>
          <a:p>
            <a:pPr lvl="1"/>
            <a:r>
              <a:rPr lang="en-NZ" dirty="0" smtClean="0"/>
              <a:t>how many of the people in Hauraki have violence in their lives and what types of violence are experienced? (baseline prevalence data for monitoring change over time)  </a:t>
            </a:r>
          </a:p>
          <a:p>
            <a:pPr lvl="1"/>
            <a:endParaRPr lang="en-NZ" dirty="0" smtClean="0"/>
          </a:p>
          <a:p>
            <a:pPr lvl="1"/>
            <a:r>
              <a:rPr lang="en-NZ" dirty="0" smtClean="0"/>
              <a:t>How do we know a social norms methodology will  work in Hauraki? is it even relevant? (feasibility of using social norms)       </a:t>
            </a:r>
          </a:p>
          <a:p>
            <a:pPr lvl="1"/>
            <a:endParaRPr lang="en-NZ" dirty="0" smtClean="0"/>
          </a:p>
          <a:p>
            <a:pPr lvl="1"/>
            <a:r>
              <a:rPr lang="en-NZ" dirty="0" smtClean="0"/>
              <a:t>what social norms are based on Māori cultural imperatives? (items in the pilot tool)   </a:t>
            </a:r>
          </a:p>
          <a:p>
            <a:pPr marL="457200" lvl="1" indent="0">
              <a:buNone/>
            </a:pPr>
            <a:endParaRPr lang="en-NZ" b="1" dirty="0"/>
          </a:p>
          <a:p>
            <a:pPr lvl="1"/>
            <a:endParaRPr lang="en-NZ" dirty="0" smtClean="0"/>
          </a:p>
          <a:p>
            <a:pPr lvl="1"/>
            <a:endParaRPr lang="en-NZ" dirty="0" smtClean="0"/>
          </a:p>
          <a:p>
            <a:pPr lvl="1"/>
            <a:endParaRPr lang="en-NZ" dirty="0" smtClean="0"/>
          </a:p>
          <a:p>
            <a:endParaRPr lang="en-NZ" dirty="0"/>
          </a:p>
        </p:txBody>
      </p:sp>
    </p:spTree>
    <p:extLst>
      <p:ext uri="{BB962C8B-B14F-4D97-AF65-F5344CB8AC3E}">
        <p14:creationId xmlns:p14="http://schemas.microsoft.com/office/powerpoint/2010/main" val="30748303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NZ" dirty="0"/>
              <a:t>the prevalence survey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9752" y="1659839"/>
            <a:ext cx="4525963" cy="452596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268760"/>
            <a:ext cx="5452442" cy="46966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1491749"/>
            <a:ext cx="4608512" cy="4804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5736" y="1700808"/>
            <a:ext cx="3960440" cy="473239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3562" y="723900"/>
            <a:ext cx="5476875" cy="54102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1760" y="1263793"/>
            <a:ext cx="5094312" cy="470162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3688" y="403873"/>
            <a:ext cx="6029325" cy="6029325"/>
          </a:xfrm>
          <a:prstGeom prst="rect">
            <a:avLst/>
          </a:prstGeom>
        </p:spPr>
      </p:pic>
    </p:spTree>
    <p:extLst>
      <p:ext uri="{BB962C8B-B14F-4D97-AF65-F5344CB8AC3E}">
        <p14:creationId xmlns:p14="http://schemas.microsoft.com/office/powerpoint/2010/main" val="407110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332656"/>
            <a:ext cx="8757425" cy="6192876"/>
          </a:xfrm>
        </p:spPr>
      </p:pic>
      <p:sp>
        <p:nvSpPr>
          <p:cNvPr id="7" name="Oval 6"/>
          <p:cNvSpPr/>
          <p:nvPr/>
        </p:nvSpPr>
        <p:spPr>
          <a:xfrm>
            <a:off x="467544" y="2348880"/>
            <a:ext cx="2448272" cy="1584176"/>
          </a:xfrm>
          <a:prstGeom prst="ellipse">
            <a:avLst/>
          </a:prstGeom>
          <a:solidFill>
            <a:srgbClr val="FFFF00">
              <a:alpha val="13000"/>
            </a:srgbClr>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234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7350</TotalTime>
  <Words>1443</Words>
  <Application>Microsoft Office PowerPoint</Application>
  <PresentationFormat>On-screen Show (4:3)</PresentationFormat>
  <Paragraphs>162</Paragraphs>
  <Slides>35</Slides>
  <Notes>19</Notes>
  <HiddenSlides>0</HiddenSlides>
  <MMClips>2</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Custom Design</vt:lpstr>
      <vt:lpstr>1_Custom Design</vt:lpstr>
      <vt:lpstr>PowerPoint Presentation</vt:lpstr>
      <vt:lpstr>research aims   </vt:lpstr>
      <vt:lpstr>why social norms? </vt:lpstr>
      <vt:lpstr>PowerPoint Presentation</vt:lpstr>
      <vt:lpstr>community mobilisation:  theoretical base     </vt:lpstr>
      <vt:lpstr>what is a social norm?</vt:lpstr>
      <vt:lpstr>  need to know …</vt:lpstr>
      <vt:lpstr>the prevalence survey </vt:lpstr>
      <vt:lpstr>PowerPoint Presentation</vt:lpstr>
      <vt:lpstr>PowerPoint Presentation</vt:lpstr>
      <vt:lpstr>Prevalence survey – sample </vt:lpstr>
      <vt:lpstr>PowerPoint Presentation</vt:lpstr>
      <vt:lpstr>PowerPoint Presentation</vt:lpstr>
      <vt:lpstr>PowerPoint Presentation</vt:lpstr>
      <vt:lpstr>PowerPoint Presentation</vt:lpstr>
      <vt:lpstr>testing the feasibility of social norms  </vt:lpstr>
      <vt:lpstr>a simple word quiz</vt:lpstr>
      <vt:lpstr>PowerPoint Presentation</vt:lpstr>
      <vt:lpstr>PowerPoint Presentation</vt:lpstr>
      <vt:lpstr>PowerPoint Presentation</vt:lpstr>
      <vt:lpstr>PowerPoint Presentation</vt:lpstr>
      <vt:lpstr>PowerPoint Presentation</vt:lpstr>
      <vt:lpstr>evidence of feminities?? (words that are more likely associated with women, n=103) </vt:lpstr>
      <vt:lpstr>PowerPoint Presentation</vt:lpstr>
      <vt:lpstr>PowerPoint Presentation</vt:lpstr>
      <vt:lpstr>PowerPoint Presentation</vt:lpstr>
      <vt:lpstr>PowerPoint Presentation</vt:lpstr>
      <vt:lpstr>PowerPoint Presentation</vt:lpstr>
      <vt:lpstr>how to identify a social norm …</vt:lpstr>
      <vt:lpstr>PowerPoint Presentation</vt:lpstr>
      <vt:lpstr>Is mauri a social norm that has the capacity for transformation?</vt:lpstr>
      <vt:lpstr>we are starting a  mauri-ora revolution   Whakaohoho i te mauri </vt:lpstr>
      <vt:lpstr>PowerPoint Presentation</vt:lpstr>
      <vt:lpstr>PowerPoint Presentation</vt:lpstr>
      <vt:lpstr>Mauri – o – meter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 Poipoia Tūkino o Hauraki transforming &amp; healing whānau violence in Hauraki</dc:title>
  <dc:creator>Stephanie</dc:creator>
  <cp:lastModifiedBy>Tumana</cp:lastModifiedBy>
  <cp:revision>394</cp:revision>
  <dcterms:created xsi:type="dcterms:W3CDTF">2014-02-17T02:36:37Z</dcterms:created>
  <dcterms:modified xsi:type="dcterms:W3CDTF">2015-09-08T06:28:32Z</dcterms:modified>
</cp:coreProperties>
</file>