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0"/>
  </p:notesMasterIdLst>
  <p:sldIdLst>
    <p:sldId id="288" r:id="rId3"/>
    <p:sldId id="335" r:id="rId4"/>
    <p:sldId id="258" r:id="rId5"/>
    <p:sldId id="289" r:id="rId6"/>
    <p:sldId id="300" r:id="rId7"/>
    <p:sldId id="295" r:id="rId8"/>
    <p:sldId id="296" r:id="rId9"/>
    <p:sldId id="297" r:id="rId10"/>
    <p:sldId id="334" r:id="rId11"/>
    <p:sldId id="302" r:id="rId12"/>
    <p:sldId id="304" r:id="rId13"/>
    <p:sldId id="298" r:id="rId14"/>
    <p:sldId id="336" r:id="rId15"/>
    <p:sldId id="337" r:id="rId16"/>
    <p:sldId id="314" r:id="rId17"/>
    <p:sldId id="316" r:id="rId18"/>
    <p:sldId id="317" r:id="rId19"/>
    <p:sldId id="318" r:id="rId20"/>
    <p:sldId id="319" r:id="rId21"/>
    <p:sldId id="320" r:id="rId22"/>
    <p:sldId id="331" r:id="rId23"/>
    <p:sldId id="324" r:id="rId24"/>
    <p:sldId id="325" r:id="rId25"/>
    <p:sldId id="326" r:id="rId26"/>
    <p:sldId id="339" r:id="rId27"/>
    <p:sldId id="340" r:id="rId28"/>
    <p:sldId id="341" r:id="rId29"/>
    <p:sldId id="342" r:id="rId30"/>
    <p:sldId id="328" r:id="rId31"/>
    <p:sldId id="329" r:id="rId32"/>
    <p:sldId id="330" r:id="rId33"/>
    <p:sldId id="345" r:id="rId34"/>
    <p:sldId id="332" r:id="rId35"/>
    <p:sldId id="323" r:id="rId36"/>
    <p:sldId id="343" r:id="rId37"/>
    <p:sldId id="311" r:id="rId38"/>
    <p:sldId id="34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6"/>
    </p:cViewPr>
  </p:sorterViewPr>
  <p:notesViewPr>
    <p:cSldViewPr>
      <p:cViewPr varScale="1">
        <p:scale>
          <a:sx n="86" d="100"/>
          <a:sy n="86" d="100"/>
        </p:scale>
        <p:origin x="-3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46AD0-6B11-4944-8F7E-D47EF27E5E87}" type="datetimeFigureOut">
              <a:rPr lang="en-NZ" smtClean="0"/>
              <a:t>15/10/2015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A034-4C3A-40B1-9424-5BE96A3498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3374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2047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57243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3438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62844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000" dirty="0" smtClean="0"/>
              <a:t>Hearing about SASA! </a:t>
            </a:r>
            <a:r>
              <a:rPr lang="en-NZ" sz="1000" dirty="0"/>
              <a:t>i</a:t>
            </a:r>
            <a:r>
              <a:rPr lang="en-NZ" sz="1000" dirty="0" smtClean="0"/>
              <a:t>mmediately struck a chord with </a:t>
            </a:r>
            <a:r>
              <a:rPr lang="en-NZ" sz="1000" dirty="0" err="1" smtClean="0"/>
              <a:t>Te</a:t>
            </a:r>
            <a:r>
              <a:rPr lang="en-NZ" sz="1000" dirty="0" smtClean="0"/>
              <a:t> </a:t>
            </a:r>
            <a:r>
              <a:rPr lang="en-NZ" sz="1000" dirty="0" err="1" smtClean="0"/>
              <a:t>Whariki</a:t>
            </a:r>
            <a:r>
              <a:rPr lang="en-NZ" sz="1000" dirty="0" smtClean="0"/>
              <a:t> because it gives</a:t>
            </a:r>
            <a:r>
              <a:rPr lang="en-NZ" sz="1000" baseline="0" dirty="0" smtClean="0"/>
              <a:t> value and meaning to the diverse</a:t>
            </a:r>
            <a:r>
              <a:rPr lang="en-NZ" sz="1000" dirty="0" smtClean="0"/>
              <a:t> strategies that we have been using for the prevention of violence within our community for decades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0637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000" dirty="0" smtClean="0"/>
              <a:t>Our Start Phase has involved three data collection methodologies, two of which I am going to quickly describe.  </a:t>
            </a:r>
          </a:p>
          <a:p>
            <a:endParaRPr lang="en-N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000" dirty="0" smtClean="0"/>
              <a:t>I am going to show you some evidence which suggests a social norms approach to the prevention of family violence is going to be successful in Hauraki </a:t>
            </a:r>
          </a:p>
          <a:p>
            <a:endParaRPr lang="en-NZ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000" dirty="0" smtClean="0"/>
              <a:t>And I am going to show you some data which suggests that a Maori cultural imperative has the capacity to become a social norm that generates critical mass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9611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Z" dirty="0" smtClean="0"/>
              <a:t>Need to know how to identify a social norm because we are</a:t>
            </a:r>
            <a:r>
              <a:rPr lang="en-NZ" baseline="0" dirty="0" smtClean="0"/>
              <a:t> looking for </a:t>
            </a:r>
            <a:r>
              <a:rPr lang="en-NZ" dirty="0" smtClean="0"/>
              <a:t>evidence which shows that social norms are operating and associated with family violence in</a:t>
            </a:r>
            <a:r>
              <a:rPr lang="en-NZ" baseline="0" dirty="0" smtClean="0"/>
              <a:t> Hauraki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baseline="0" dirty="0" smtClean="0"/>
              <a:t>one way of getting this evidence is to ask </a:t>
            </a:r>
            <a:r>
              <a:rPr lang="en-NZ" baseline="0" dirty="0" err="1" smtClean="0"/>
              <a:t>whānau</a:t>
            </a:r>
            <a:r>
              <a:rPr lang="en-NZ" baseline="0" dirty="0" smtClean="0"/>
              <a:t> whether they think violence is common</a:t>
            </a:r>
            <a:endParaRPr lang="en-NZ" dirty="0" smtClean="0"/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 smtClean="0"/>
              <a:t>another way is to look for evidence of masculinities </a:t>
            </a:r>
          </a:p>
          <a:p>
            <a:pPr marL="12573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 smtClean="0"/>
              <a:t>a social norm (a personal belief about the way men should be/held in place by the expectations of others)</a:t>
            </a:r>
          </a:p>
          <a:p>
            <a:pPr marL="12573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 smtClean="0"/>
              <a:t>Associated</a:t>
            </a:r>
            <a:r>
              <a:rPr lang="en-NZ" baseline="0" dirty="0" smtClean="0"/>
              <a:t> with power asymmetries that underpin IPV</a:t>
            </a:r>
            <a:endParaRPr lang="en-NZ" dirty="0" smtClean="0"/>
          </a:p>
          <a:p>
            <a:pPr marL="12573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 smtClean="0"/>
              <a:t>NZ literature on the socialisation of masculinities – how we talk to each other, culture of cool, girl’s </a:t>
            </a:r>
            <a:r>
              <a:rPr lang="en-NZ" dirty="0" smtClean="0"/>
              <a:t>project</a:t>
            </a:r>
            <a:endParaRPr lang="en-NZ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lvl="1"/>
            <a:endParaRPr lang="en-NZ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488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7807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000" dirty="0" smtClean="0"/>
              <a:t>In</a:t>
            </a:r>
            <a:r>
              <a:rPr lang="en-NZ" sz="1000" baseline="0" dirty="0" smtClean="0"/>
              <a:t> general, </a:t>
            </a:r>
            <a:r>
              <a:rPr lang="en-NZ" sz="1000" dirty="0" smtClean="0"/>
              <a:t>39 of the 150 items </a:t>
            </a:r>
            <a:r>
              <a:rPr lang="en-NZ" sz="1000" baseline="0" dirty="0" smtClean="0"/>
              <a:t>more likely </a:t>
            </a:r>
            <a:r>
              <a:rPr lang="en-NZ" sz="1000" dirty="0" smtClean="0"/>
              <a:t>associated with men, notably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NZ" sz="1000" dirty="0" smtClean="0"/>
              <a:t>1 in 2 people associate</a:t>
            </a:r>
            <a:r>
              <a:rPr lang="en-NZ" sz="1000" baseline="0" dirty="0" smtClean="0"/>
              <a:t> w</a:t>
            </a:r>
            <a:r>
              <a:rPr lang="en-NZ" sz="1000" dirty="0" smtClean="0"/>
              <a:t>eapons</a:t>
            </a:r>
            <a:r>
              <a:rPr lang="en-NZ" sz="1000" baseline="0" dirty="0" smtClean="0"/>
              <a:t> and</a:t>
            </a:r>
            <a:r>
              <a:rPr lang="en-NZ" sz="1000" dirty="0" smtClean="0"/>
              <a:t> gangs with men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NZ" sz="1000" dirty="0" smtClean="0"/>
              <a:t>1 in 3 expect</a:t>
            </a:r>
            <a:r>
              <a:rPr lang="en-NZ" sz="1000" baseline="0" dirty="0" smtClean="0"/>
              <a:t> men to be a</a:t>
            </a:r>
            <a:r>
              <a:rPr lang="en-NZ" sz="1000" dirty="0" smtClean="0"/>
              <a:t> protector, staunch, aggressive, dominant, hard, </a:t>
            </a:r>
            <a:r>
              <a:rPr lang="en-NZ" sz="1000" dirty="0" err="1" smtClean="0"/>
              <a:t>fix</a:t>
            </a:r>
            <a:r>
              <a:rPr lang="en-NZ" sz="1000" baseline="0" dirty="0" err="1" smtClean="0"/>
              <a:t>things</a:t>
            </a:r>
            <a:r>
              <a:rPr lang="en-NZ" sz="1000" baseline="0" dirty="0" smtClean="0"/>
              <a:t>, out with mates, violent, angry and  hard to reach with men</a:t>
            </a:r>
            <a:endParaRPr lang="en-NZ" sz="1000" dirty="0" smtClean="0"/>
          </a:p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84018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000" dirty="0" smtClean="0"/>
              <a:t>Most people expect</a:t>
            </a:r>
            <a:r>
              <a:rPr lang="en-NZ" sz="1000" baseline="0" dirty="0" smtClean="0"/>
              <a:t> women to </a:t>
            </a:r>
            <a:r>
              <a:rPr lang="en-NZ" sz="1000" dirty="0" smtClean="0"/>
              <a:t> babies, emotional and soft </a:t>
            </a:r>
          </a:p>
          <a:p>
            <a:r>
              <a:rPr lang="en-NZ" sz="1000" dirty="0" smtClean="0"/>
              <a:t>1 in 2 people expect</a:t>
            </a:r>
            <a:r>
              <a:rPr lang="en-NZ" sz="1000" baseline="0" dirty="0" smtClean="0"/>
              <a:t> people to be a</a:t>
            </a:r>
            <a:r>
              <a:rPr lang="en-NZ" sz="1000" dirty="0" smtClean="0"/>
              <a:t> homemaker, fold the clothes, forgiving, sensitive, caring, thinks</a:t>
            </a:r>
            <a:r>
              <a:rPr lang="en-NZ" sz="1000" baseline="0" dirty="0" smtClean="0"/>
              <a:t> too much, gossip, childcare, supportive, flexible, keeps the peace</a:t>
            </a:r>
          </a:p>
          <a:p>
            <a:r>
              <a:rPr lang="en-NZ" sz="1000" baseline="0" dirty="0" smtClean="0"/>
              <a:t>Around 40% of the sample expect women to be passionate, understanding, good with money, compassionate, cook the meals, look after the kids</a:t>
            </a:r>
          </a:p>
          <a:p>
            <a:r>
              <a:rPr lang="en-NZ" sz="1000" baseline="0" dirty="0" smtClean="0"/>
              <a:t>1 in 3 say that women need to be protected, talk too much, are powerless, vulnerable, superstitious …. </a:t>
            </a:r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0500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473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err="1" smtClean="0"/>
              <a:t>Mahurangi</a:t>
            </a:r>
            <a:r>
              <a:rPr lang="en-NZ" dirty="0" smtClean="0"/>
              <a:t> Peninsula in </a:t>
            </a:r>
            <a:r>
              <a:rPr lang="en-NZ" dirty="0" err="1" smtClean="0"/>
              <a:t>Matakana</a:t>
            </a:r>
            <a:r>
              <a:rPr lang="en-NZ" dirty="0" smtClean="0"/>
              <a:t>, just north of </a:t>
            </a:r>
            <a:r>
              <a:rPr lang="en-NZ" dirty="0" err="1" smtClean="0"/>
              <a:t>Warkworth</a:t>
            </a:r>
            <a:r>
              <a:rPr lang="en-NZ" baseline="0" dirty="0" smtClean="0"/>
              <a:t> </a:t>
            </a:r>
          </a:p>
          <a:p>
            <a:r>
              <a:rPr lang="en-NZ" dirty="0" smtClean="0"/>
              <a:t>to </a:t>
            </a:r>
            <a:r>
              <a:rPr lang="en-NZ" dirty="0" err="1" smtClean="0"/>
              <a:t>Ngā</a:t>
            </a:r>
            <a:r>
              <a:rPr lang="en-NZ" dirty="0" smtClean="0"/>
              <a:t> </a:t>
            </a:r>
            <a:r>
              <a:rPr lang="en-NZ" dirty="0" err="1" smtClean="0"/>
              <a:t>Kurī</a:t>
            </a:r>
            <a:r>
              <a:rPr lang="en-NZ" dirty="0" smtClean="0"/>
              <a:t>-a-</a:t>
            </a:r>
            <a:r>
              <a:rPr lang="en-NZ" dirty="0" err="1" smtClean="0"/>
              <a:t>Whārei</a:t>
            </a:r>
            <a:r>
              <a:rPr lang="en-NZ" dirty="0" smtClean="0"/>
              <a:t>, near </a:t>
            </a:r>
            <a:r>
              <a:rPr lang="en-NZ" dirty="0" err="1" smtClean="0"/>
              <a:t>Katikati</a:t>
            </a:r>
            <a:r>
              <a:rPr lang="en-NZ" baseline="0" dirty="0" smtClean="0"/>
              <a:t> </a:t>
            </a:r>
          </a:p>
          <a:p>
            <a:r>
              <a:rPr lang="en-NZ" dirty="0" smtClean="0"/>
              <a:t>includes the </a:t>
            </a:r>
            <a:r>
              <a:rPr lang="en-NZ" dirty="0" err="1" smtClean="0"/>
              <a:t>Tāmaki</a:t>
            </a:r>
            <a:r>
              <a:rPr lang="en-NZ" dirty="0" smtClean="0"/>
              <a:t>, </a:t>
            </a:r>
            <a:r>
              <a:rPr lang="en-NZ" dirty="0" err="1" smtClean="0"/>
              <a:t>Piako</a:t>
            </a:r>
            <a:r>
              <a:rPr lang="en-NZ" dirty="0" smtClean="0"/>
              <a:t>, </a:t>
            </a:r>
            <a:r>
              <a:rPr lang="en-NZ" dirty="0" err="1" smtClean="0"/>
              <a:t>Ōhinemuri</a:t>
            </a:r>
            <a:r>
              <a:rPr lang="en-NZ" dirty="0" smtClean="0"/>
              <a:t>,</a:t>
            </a:r>
            <a:r>
              <a:rPr lang="en-NZ" baseline="0" dirty="0" smtClean="0"/>
              <a:t> </a:t>
            </a:r>
            <a:r>
              <a:rPr lang="en-NZ" dirty="0" err="1" smtClean="0"/>
              <a:t>Wairoa</a:t>
            </a:r>
            <a:r>
              <a:rPr lang="en-NZ" dirty="0" smtClean="0"/>
              <a:t> districts, the Coromandel Peninsula and </a:t>
            </a:r>
            <a:r>
              <a:rPr lang="en-NZ" dirty="0" err="1" smtClean="0"/>
              <a:t>Whangamatā</a:t>
            </a:r>
            <a:r>
              <a:rPr lang="en-NZ" dirty="0" smtClean="0"/>
              <a:t>.</a:t>
            </a:r>
          </a:p>
          <a:p>
            <a:endParaRPr lang="en-NZ" dirty="0" smtClean="0"/>
          </a:p>
          <a:p>
            <a:r>
              <a:rPr lang="en-NZ" dirty="0" smtClean="0"/>
              <a:t>TDCD population projections = 51% of</a:t>
            </a:r>
            <a:r>
              <a:rPr lang="en-NZ" baseline="0" dirty="0" smtClean="0"/>
              <a:t> dwellings will be holiday homes by 2045, marginalisation by non-resident population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1796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000" dirty="0" smtClean="0"/>
              <a:t>More than enough evidence to show that masculinities are operating and a</a:t>
            </a:r>
            <a:r>
              <a:rPr lang="en-NZ" sz="1000" baseline="0" dirty="0" smtClean="0"/>
              <a:t> social norms approach will be worthwhile as a primary prevention strategy </a:t>
            </a:r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3395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7546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1678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2370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0476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baseline="0" dirty="0" smtClean="0"/>
              <a:t>Everybody had experienced at least one form of violence identified in the Circle of Shadows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NZ" baseline="0" dirty="0" smtClean="0"/>
              <a:t>14% had experienced 5 or 6 types of violence 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NZ" baseline="0" dirty="0" smtClean="0"/>
              <a:t>Vast majority (74%) had experienced 7-9 types of violence described in the Circle of Shadows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9635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92 males, 208 females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41520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roughly equal representation, 146</a:t>
            </a:r>
            <a:r>
              <a:rPr lang="en-NZ" baseline="0" dirty="0" smtClean="0"/>
              <a:t> Māori, 154 non-Māori</a:t>
            </a:r>
            <a:r>
              <a:rPr lang="en-NZ" dirty="0" smtClean="0"/>
              <a:t>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0654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87923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7423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indent="-355600">
              <a:buFont typeface="Wingdings" pitchFamily="2" charset="2"/>
              <a:buChar char="q"/>
            </a:pPr>
            <a:endParaRPr lang="en-NZ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3561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1473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41467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Using the theory on how to identify a social norm, we wrapped a pre/post survey around the </a:t>
            </a:r>
            <a:r>
              <a:rPr lang="en-NZ" dirty="0" err="1" smtClean="0"/>
              <a:t>Poutama</a:t>
            </a:r>
            <a:r>
              <a:rPr lang="en-NZ" dirty="0" smtClean="0"/>
              <a:t> programme – and the findings showed that participation increased the likelihood of agreement with </a:t>
            </a:r>
            <a:r>
              <a:rPr lang="en-NZ" dirty="0" err="1" smtClean="0"/>
              <a:t>mauri</a:t>
            </a:r>
            <a:r>
              <a:rPr lang="en-NZ" dirty="0" smtClean="0"/>
              <a:t> statements and willingness to take personal actions that are good for our </a:t>
            </a:r>
            <a:r>
              <a:rPr lang="en-NZ" dirty="0" err="1" smtClean="0"/>
              <a:t>mauri</a:t>
            </a:r>
            <a:r>
              <a:rPr lang="en-NZ" dirty="0" smtClean="0"/>
              <a:t>   …. this is an empirical finding that has informed our next research hypothesis ….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9350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90252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54272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35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83242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36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02135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37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4860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3840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5847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/>
            <a:r>
              <a:rPr lang="en-NZ" baseline="0" dirty="0" smtClean="0"/>
              <a:t> </a:t>
            </a:r>
            <a:r>
              <a:rPr lang="en-NZ" dirty="0" smtClean="0"/>
              <a:t> 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3349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095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  <a:p>
            <a:r>
              <a:rPr lang="en-NZ" dirty="0" smtClean="0"/>
              <a:t> </a:t>
            </a:r>
          </a:p>
          <a:p>
            <a:endParaRPr lang="en-NZ" dirty="0"/>
          </a:p>
          <a:p>
            <a:r>
              <a:rPr lang="en-NZ" dirty="0" smtClean="0"/>
              <a:t> 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7525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596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74662"/>
            <a:ext cx="9036496" cy="7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9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062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933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675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420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299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327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667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672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286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144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852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080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0256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589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6670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259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259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849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128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522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7232"/>
            <a:ext cx="9144000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5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6262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6292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0693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7232"/>
            <a:ext cx="9144000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1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2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4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7ECB-1793-4BCB-A147-519975C71528}" type="datetimeFigureOut">
              <a:rPr lang="en-NZ" smtClean="0"/>
              <a:pPr/>
              <a:t>15/10/2015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9973"/>
            <a:ext cx="9144000" cy="20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gif"/><Relationship Id="rId4" Type="http://schemas.openxmlformats.org/officeDocument/2006/relationships/image" Target="../media/image41.gif"/><Relationship Id="rId9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@tumana.maori.nz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denisemessiter@gmail.com" TargetMode="External"/><Relationship Id="rId4" Type="http://schemas.openxmlformats.org/officeDocument/2006/relationships/hyperlink" Target="mailto:mareeh@hauraki.refuge.co.nz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raisingvoices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920880" cy="2376264"/>
          </a:xfrm>
        </p:spPr>
        <p:txBody>
          <a:bodyPr>
            <a:normAutofit fontScale="90000"/>
          </a:bodyPr>
          <a:lstStyle/>
          <a:p>
            <a:r>
              <a:rPr lang="en-NZ" sz="4000" dirty="0" smtClean="0"/>
              <a:t> a </a:t>
            </a:r>
            <a:r>
              <a:rPr lang="en-NZ" sz="4000" dirty="0" err="1" smtClean="0"/>
              <a:t>mātauranga</a:t>
            </a:r>
            <a:r>
              <a:rPr lang="en-NZ" sz="4000" dirty="0" smtClean="0"/>
              <a:t> Māori approach to the   </a:t>
            </a:r>
            <a:r>
              <a:rPr lang="en-NZ" sz="4000" b="1" dirty="0"/>
              <a:t>c</a:t>
            </a:r>
            <a:r>
              <a:rPr lang="en-NZ" sz="4000" b="1" dirty="0" smtClean="0"/>
              <a:t>ommunity </a:t>
            </a:r>
            <a:r>
              <a:rPr lang="en-NZ" sz="4000" b="1" dirty="0"/>
              <a:t>m</a:t>
            </a:r>
            <a:r>
              <a:rPr lang="en-NZ" sz="4000" b="1" dirty="0" smtClean="0"/>
              <a:t>obilisation</a:t>
            </a:r>
            <a:r>
              <a:rPr lang="en-NZ" sz="4000" dirty="0" smtClean="0"/>
              <a:t> model of violence prevention in Hauraki</a:t>
            </a:r>
            <a:r>
              <a:rPr lang="en-NZ" sz="3200" dirty="0"/>
              <a:t/>
            </a:r>
            <a:br>
              <a:rPr lang="en-NZ" sz="3200" dirty="0"/>
            </a:br>
            <a:endParaRPr lang="en-NZ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755605"/>
            <a:ext cx="67687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/>
              <a:t>k</a:t>
            </a:r>
            <a:r>
              <a:rPr lang="en-NZ" sz="2400" b="1" dirty="0" smtClean="0"/>
              <a:t>ey findings from an 18-month research project </a:t>
            </a:r>
            <a:endParaRPr lang="en-NZ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74" y="3938491"/>
            <a:ext cx="2603597" cy="1812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16" y="4477075"/>
            <a:ext cx="2160240" cy="735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50" y="3883429"/>
            <a:ext cx="2110242" cy="8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5410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NZ" sz="3600" b="1" dirty="0" smtClean="0">
                <a:latin typeface="Bradley Hand ITC" panose="03070402050302030203" pitchFamily="66" charset="0"/>
              </a:rPr>
              <a:t>SASA!</a:t>
            </a:r>
            <a:r>
              <a:rPr lang="en-NZ" sz="3600" b="1" dirty="0" smtClean="0"/>
              <a:t> Outcome Tracking Tool </a:t>
            </a:r>
            <a:br>
              <a:rPr lang="en-NZ" sz="3600" b="1" dirty="0" smtClean="0"/>
            </a:br>
            <a:r>
              <a:rPr lang="en-NZ" sz="2000" dirty="0" smtClean="0"/>
              <a:t>(completed by the Activist/facilitator/team member/observations) </a:t>
            </a:r>
            <a:br>
              <a:rPr lang="en-NZ" sz="2000" dirty="0" smtClean="0"/>
            </a:b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26211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NZ" sz="3600" b="1" dirty="0" smtClean="0">
                <a:latin typeface="Bradley Hand ITC" panose="03070402050302030203" pitchFamily="66" charset="0"/>
              </a:rPr>
              <a:t>SASA!</a:t>
            </a:r>
            <a:r>
              <a:rPr lang="en-NZ" sz="3600" b="1" dirty="0" smtClean="0"/>
              <a:t> Outcome Tracking Tool </a:t>
            </a:r>
            <a:br>
              <a:rPr lang="en-NZ" sz="3600" b="1" dirty="0" smtClean="0"/>
            </a:br>
            <a:r>
              <a:rPr lang="en-NZ" sz="2000" dirty="0" smtClean="0"/>
              <a:t>(completed by whānau/community/programme participants) </a:t>
            </a:r>
            <a:br>
              <a:rPr lang="en-NZ" sz="2000" dirty="0" smtClean="0"/>
            </a:br>
            <a:endParaRPr lang="en-NZ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0" y="1376076"/>
            <a:ext cx="6620799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720080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principle 4: critical mass</a:t>
            </a:r>
            <a:endParaRPr lang="en-NZ" dirty="0"/>
          </a:p>
        </p:txBody>
      </p:sp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35178"/>
            <a:ext cx="5062771" cy="33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395536" y="1844824"/>
            <a:ext cx="7787208" cy="24560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2" indent="0">
              <a:buFont typeface="Arial" panose="020B0604020202020204" pitchFamily="34" charset="0"/>
              <a:buNone/>
            </a:pPr>
            <a:r>
              <a:rPr lang="en-GB" b="1" dirty="0" smtClean="0"/>
              <a:t>Systems Theory (</a:t>
            </a:r>
            <a:r>
              <a:rPr lang="en-GB" b="1" dirty="0" err="1" smtClean="0"/>
              <a:t>Bronfenbrenner</a:t>
            </a:r>
            <a:r>
              <a:rPr lang="en-GB" b="1" dirty="0" smtClean="0"/>
              <a:t>, 1979)</a:t>
            </a:r>
          </a:p>
          <a:p>
            <a:pPr marL="857250" lvl="2" indent="0">
              <a:buFont typeface="Arial" panose="020B0604020202020204" pitchFamily="34" charset="0"/>
              <a:buNone/>
            </a:pPr>
            <a:endParaRPr lang="en-GB" b="1" dirty="0" smtClean="0"/>
          </a:p>
          <a:p>
            <a:pPr marL="857250" lvl="2" indent="0">
              <a:buFont typeface="Arial" panose="020B0604020202020204" pitchFamily="34" charset="0"/>
              <a:buNone/>
            </a:pPr>
            <a:r>
              <a:rPr lang="en-GB" dirty="0" smtClean="0"/>
              <a:t>the simultaneous use of </a:t>
            </a:r>
            <a:r>
              <a:rPr lang="en-GB" b="1" dirty="0" smtClean="0"/>
              <a:t>diverse strategies</a:t>
            </a:r>
            <a:r>
              <a:rPr lang="en-GB" dirty="0" smtClean="0"/>
              <a:t>, within and across our </a:t>
            </a:r>
            <a:r>
              <a:rPr lang="en-GB" b="1" dirty="0" smtClean="0"/>
              <a:t>Circles of Influence</a:t>
            </a:r>
            <a:r>
              <a:rPr lang="en-GB" dirty="0" smtClean="0"/>
              <a:t>, will eventually generate </a:t>
            </a:r>
            <a:r>
              <a:rPr lang="en-GB" dirty="0"/>
              <a:t>a</a:t>
            </a:r>
            <a:r>
              <a:rPr lang="en-GB" dirty="0" smtClean="0"/>
              <a:t> </a:t>
            </a:r>
            <a:r>
              <a:rPr lang="en-GB" b="1" dirty="0" smtClean="0"/>
              <a:t>critical mass</a:t>
            </a:r>
            <a:r>
              <a:rPr lang="en-GB" dirty="0" smtClean="0"/>
              <a:t> that can change social norms and sustain long-term behaviour change 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1532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8153681" cy="491777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00" y="620688"/>
            <a:ext cx="4252200" cy="5675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07" y="476672"/>
            <a:ext cx="4308893" cy="6238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51075"/>
            <a:ext cx="4392488" cy="585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14390"/>
            <a:ext cx="4032448" cy="570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86908"/>
            <a:ext cx="3984096" cy="5894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00" y="931678"/>
            <a:ext cx="3672408" cy="5193506"/>
          </a:xfrm>
          <a:prstGeom prst="rect">
            <a:avLst/>
          </a:prstGeom>
        </p:spPr>
      </p:pic>
      <p:pic>
        <p:nvPicPr>
          <p:cNvPr id="11" name="Poutama video 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223482"/>
            <a:ext cx="9144000" cy="73151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278409"/>
            <a:ext cx="218207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POUTAMA MAURI ORA MAURI TU: 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programme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for healing and  recovery from violence 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90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/>
              <a:t>2014: the research questions      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7931224" cy="4608512"/>
          </a:xfrm>
        </p:spPr>
        <p:txBody>
          <a:bodyPr>
            <a:normAutofit fontScale="70000" lnSpcReduction="20000"/>
          </a:bodyPr>
          <a:lstStyle/>
          <a:p>
            <a:pPr>
              <a:buFont typeface="+mj-lt"/>
              <a:buAutoNum type="arabicPeriod"/>
            </a:pPr>
            <a:r>
              <a:rPr lang="en-NZ" b="0" dirty="0"/>
              <a:t>w</a:t>
            </a:r>
            <a:r>
              <a:rPr lang="en-NZ" b="0" dirty="0" smtClean="0"/>
              <a:t>ill a </a:t>
            </a:r>
            <a:r>
              <a:rPr lang="en-NZ" b="0" dirty="0"/>
              <a:t>social norms approach </a:t>
            </a:r>
            <a:r>
              <a:rPr lang="en-NZ" b="0" dirty="0" smtClean="0"/>
              <a:t>work in Hauraki? </a:t>
            </a:r>
          </a:p>
          <a:p>
            <a:pPr lvl="1"/>
            <a:r>
              <a:rPr lang="en-NZ" dirty="0" smtClean="0"/>
              <a:t>produce </a:t>
            </a:r>
            <a:r>
              <a:rPr lang="en-NZ" dirty="0" smtClean="0"/>
              <a:t>evidence that social norms are operating and associated with family violence (demonstrate feasibility)</a:t>
            </a:r>
            <a:r>
              <a:rPr lang="en-NZ" b="0" dirty="0" smtClean="0"/>
              <a:t> </a:t>
            </a:r>
          </a:p>
          <a:p>
            <a:pPr marL="627063" lvl="1" indent="0">
              <a:buNone/>
            </a:pPr>
            <a:endParaRPr lang="en-NZ" b="0" dirty="0" smtClean="0"/>
          </a:p>
          <a:p>
            <a:pPr>
              <a:buFont typeface="+mj-lt"/>
              <a:buAutoNum type="arabicPeriod"/>
            </a:pPr>
            <a:r>
              <a:rPr lang="en-NZ" b="0" dirty="0"/>
              <a:t>how </a:t>
            </a:r>
            <a:r>
              <a:rPr lang="en-NZ" b="0" dirty="0" smtClean="0"/>
              <a:t>will we know </a:t>
            </a:r>
            <a:r>
              <a:rPr lang="en-NZ" dirty="0"/>
              <a:t>a</a:t>
            </a:r>
            <a:r>
              <a:rPr lang="en-NZ" b="0" dirty="0" smtClean="0"/>
              <a:t> community mobilisation model of violence prevention is working? </a:t>
            </a:r>
          </a:p>
          <a:p>
            <a:pPr lvl="1"/>
            <a:r>
              <a:rPr lang="en-NZ" dirty="0" smtClean="0"/>
              <a:t>collect </a:t>
            </a:r>
            <a:r>
              <a:rPr lang="en-NZ" b="0" dirty="0" smtClean="0"/>
              <a:t>baseline prevalence data so </a:t>
            </a:r>
            <a:r>
              <a:rPr lang="en-NZ" dirty="0" smtClean="0"/>
              <a:t>changes can be monitored </a:t>
            </a:r>
            <a:r>
              <a:rPr lang="en-NZ" b="0" dirty="0" smtClean="0"/>
              <a:t> </a:t>
            </a:r>
            <a:r>
              <a:rPr lang="en-NZ" b="0" dirty="0"/>
              <a:t>over </a:t>
            </a:r>
            <a:r>
              <a:rPr lang="en-NZ" b="0" dirty="0" smtClean="0"/>
              <a:t>time  </a:t>
            </a:r>
            <a:endParaRPr lang="en-NZ" b="0" dirty="0"/>
          </a:p>
          <a:p>
            <a:pPr>
              <a:buFont typeface="+mj-lt"/>
              <a:buAutoNum type="arabicPeriod"/>
            </a:pPr>
            <a:endParaRPr lang="en-NZ" b="0" dirty="0"/>
          </a:p>
          <a:p>
            <a:pPr>
              <a:buFont typeface="+mj-lt"/>
              <a:buAutoNum type="arabicPeriod"/>
            </a:pPr>
            <a:r>
              <a:rPr lang="en-NZ" dirty="0"/>
              <a:t>c</a:t>
            </a:r>
            <a:r>
              <a:rPr lang="en-NZ" dirty="0" smtClean="0"/>
              <a:t>an the social norms approach be applied to </a:t>
            </a:r>
            <a:r>
              <a:rPr lang="en-NZ" b="0" dirty="0" smtClean="0"/>
              <a:t>Māori </a:t>
            </a:r>
            <a:r>
              <a:rPr lang="en-NZ" b="0" dirty="0"/>
              <a:t>cultural </a:t>
            </a:r>
            <a:r>
              <a:rPr lang="en-NZ" b="0" dirty="0" smtClean="0"/>
              <a:t>imperatives? </a:t>
            </a:r>
          </a:p>
          <a:p>
            <a:pPr lvl="1"/>
            <a:r>
              <a:rPr lang="en-NZ" dirty="0"/>
              <a:t>d</a:t>
            </a:r>
            <a:r>
              <a:rPr lang="en-NZ" dirty="0" smtClean="0"/>
              <a:t>evelop/deliver a programme that teaches Māori cultural imperatives</a:t>
            </a:r>
          </a:p>
          <a:p>
            <a:pPr lvl="1"/>
            <a:r>
              <a:rPr lang="en-NZ" dirty="0" smtClean="0"/>
              <a:t>pre/post test </a:t>
            </a:r>
            <a:r>
              <a:rPr lang="en-NZ" dirty="0" smtClean="0"/>
              <a:t>acceptance/change </a:t>
            </a:r>
            <a:r>
              <a:rPr lang="en-NZ" b="0" dirty="0" smtClean="0"/>
              <a:t> </a:t>
            </a:r>
            <a:endParaRPr lang="en-NZ" b="0" dirty="0" smtClean="0"/>
          </a:p>
          <a:p>
            <a:pPr lvl="1"/>
            <a:endParaRPr lang="en-NZ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50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NZ" sz="3600" b="1" dirty="0"/>
              <a:t>w</a:t>
            </a:r>
            <a:r>
              <a:rPr lang="en-NZ" sz="3600" b="1" dirty="0" smtClean="0"/>
              <a:t>ill a social norms approach work? 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400600"/>
          </a:xfrm>
        </p:spPr>
        <p:txBody>
          <a:bodyPr>
            <a:normAutofit lnSpcReduction="10000"/>
          </a:bodyPr>
          <a:lstStyle/>
          <a:p>
            <a:r>
              <a:rPr lang="en-NZ" b="0" dirty="0"/>
              <a:t>how to identify a social norm </a:t>
            </a:r>
            <a:endParaRPr lang="en-NZ" sz="2000" b="0" dirty="0" smtClean="0"/>
          </a:p>
          <a:p>
            <a:pPr marL="1060450" lvl="4" indent="-342900">
              <a:buFont typeface="Arial" pitchFamily="34" charset="0"/>
              <a:buChar char="•"/>
            </a:pPr>
            <a:r>
              <a:rPr lang="en-NZ" dirty="0" smtClean="0"/>
              <a:t>what I do? </a:t>
            </a:r>
          </a:p>
          <a:p>
            <a:pPr marL="1060450" lvl="4" indent="-342900">
              <a:buFont typeface="Arial" pitchFamily="34" charset="0"/>
              <a:buChar char="•"/>
            </a:pPr>
            <a:r>
              <a:rPr lang="en-NZ" dirty="0" smtClean="0"/>
              <a:t>what I </a:t>
            </a:r>
            <a:r>
              <a:rPr lang="en-NZ" dirty="0"/>
              <a:t>think other people do? </a:t>
            </a:r>
          </a:p>
          <a:p>
            <a:pPr marL="1060450" lvl="4" indent="-342900">
              <a:buFont typeface="Arial" pitchFamily="34" charset="0"/>
              <a:buChar char="•"/>
            </a:pPr>
            <a:r>
              <a:rPr lang="en-NZ" dirty="0"/>
              <a:t>what do other people think it is appropriate to do</a:t>
            </a:r>
            <a:r>
              <a:rPr lang="en-NZ" dirty="0" smtClean="0"/>
              <a:t>?</a:t>
            </a:r>
          </a:p>
          <a:p>
            <a:pPr marL="1060450" lvl="4" indent="-342900">
              <a:buFont typeface="Wingdings" pitchFamily="2" charset="2"/>
              <a:buChar char="Ø"/>
            </a:pPr>
            <a:r>
              <a:rPr lang="en-NZ" dirty="0"/>
              <a:t>a</a:t>
            </a:r>
            <a:r>
              <a:rPr lang="en-NZ" dirty="0" smtClean="0"/>
              <a:t>sk </a:t>
            </a:r>
            <a:r>
              <a:rPr lang="en-NZ" dirty="0" err="1" smtClean="0"/>
              <a:t>whānau</a:t>
            </a:r>
            <a:r>
              <a:rPr lang="en-NZ" dirty="0" smtClean="0"/>
              <a:t> whether they think violence is common in their </a:t>
            </a:r>
            <a:r>
              <a:rPr lang="en-NZ" dirty="0" err="1" smtClean="0"/>
              <a:t>whānau</a:t>
            </a:r>
            <a:r>
              <a:rPr lang="en-NZ" dirty="0" smtClean="0"/>
              <a:t>/family/community? </a:t>
            </a:r>
          </a:p>
          <a:p>
            <a:pPr marL="1060450" lvl="4" indent="-342900">
              <a:buFont typeface="Wingdings" pitchFamily="2" charset="2"/>
              <a:buChar char="Ø"/>
            </a:pPr>
            <a:endParaRPr lang="en-NZ" dirty="0"/>
          </a:p>
          <a:p>
            <a:r>
              <a:rPr lang="en-NZ" b="0" dirty="0" smtClean="0"/>
              <a:t>masculinity theory</a:t>
            </a:r>
          </a:p>
          <a:p>
            <a:pPr marL="989013" lvl="1" indent="-361950">
              <a:buFont typeface="Arial" pitchFamily="34" charset="0"/>
              <a:buChar char="•"/>
            </a:pPr>
            <a:r>
              <a:rPr lang="en-NZ" sz="2000" dirty="0"/>
              <a:t>m</a:t>
            </a:r>
            <a:r>
              <a:rPr lang="en-NZ" sz="2000" dirty="0" smtClean="0"/>
              <a:t>asculinities are a social norm </a:t>
            </a:r>
          </a:p>
          <a:p>
            <a:pPr marL="989013" lvl="1" indent="-361950">
              <a:buFont typeface="Arial" pitchFamily="34" charset="0"/>
              <a:buChar char="•"/>
            </a:pPr>
            <a:r>
              <a:rPr lang="en-NZ" sz="2000" dirty="0" smtClean="0"/>
              <a:t>masculinities </a:t>
            </a:r>
            <a:r>
              <a:rPr lang="en-NZ" sz="2000" dirty="0"/>
              <a:t>are associated with power asymmetries that underpin intimate partner violence (Connell, </a:t>
            </a:r>
            <a:r>
              <a:rPr lang="en-NZ" sz="2000" dirty="0" smtClean="0"/>
              <a:t>2010; UN Women, 2013)</a:t>
            </a:r>
            <a:endParaRPr lang="en-NZ" sz="2000" dirty="0"/>
          </a:p>
          <a:p>
            <a:pPr marL="989013" lvl="1" indent="-361950">
              <a:buFont typeface="Arial" pitchFamily="34" charset="0"/>
              <a:buChar char="•"/>
            </a:pPr>
            <a:r>
              <a:rPr lang="en-NZ" sz="2000" dirty="0" smtClean="0"/>
              <a:t>NZ literature on the socialisation of masculinities (</a:t>
            </a:r>
            <a:r>
              <a:rPr lang="en-NZ" sz="2000" dirty="0" err="1" smtClean="0"/>
              <a:t>Hokowhitu</a:t>
            </a:r>
            <a:r>
              <a:rPr lang="en-NZ" sz="2000" dirty="0" smtClean="0"/>
              <a:t> 2004, </a:t>
            </a:r>
            <a:r>
              <a:rPr lang="en-NZ" sz="2000" dirty="0" err="1" smtClean="0"/>
              <a:t>Hodgetts</a:t>
            </a:r>
            <a:r>
              <a:rPr lang="en-NZ" sz="2000" dirty="0" smtClean="0"/>
              <a:t> &amp; </a:t>
            </a:r>
            <a:r>
              <a:rPr lang="en-NZ" sz="2000" dirty="0" err="1" smtClean="0"/>
              <a:t>Rua</a:t>
            </a:r>
            <a:r>
              <a:rPr lang="en-NZ" sz="2000" dirty="0" smtClean="0"/>
              <a:t> 2010; Towns 2008; Swift, 2011)</a:t>
            </a:r>
          </a:p>
          <a:p>
            <a:pPr marL="989013" lvl="1" indent="-361950">
              <a:buFont typeface="Wingdings" pitchFamily="2" charset="2"/>
              <a:buChar char="Ø"/>
            </a:pPr>
            <a:r>
              <a:rPr lang="en-NZ" sz="2000" b="0" dirty="0" smtClean="0"/>
              <a:t>could use </a:t>
            </a:r>
            <a:r>
              <a:rPr lang="en-NZ" sz="2000" dirty="0" smtClean="0"/>
              <a:t>a </a:t>
            </a:r>
            <a:r>
              <a:rPr lang="en-NZ" sz="2000" b="0" u="sng" dirty="0" smtClean="0"/>
              <a:t>simple word quiz</a:t>
            </a:r>
            <a:r>
              <a:rPr lang="en-NZ" sz="2000" dirty="0"/>
              <a:t> </a:t>
            </a:r>
            <a:r>
              <a:rPr lang="en-NZ" sz="2000" dirty="0" smtClean="0"/>
              <a:t>to investigate whether gender-based power asymmetries are operating in Hauraki?</a:t>
            </a:r>
            <a:endParaRPr lang="en-NZ" sz="2000" b="0" dirty="0" smtClean="0"/>
          </a:p>
          <a:p>
            <a:pPr marL="989013" lvl="1" indent="-361950"/>
            <a:endParaRPr lang="en-NZ" sz="2000" b="0" dirty="0" smtClean="0"/>
          </a:p>
          <a:p>
            <a:pPr marL="989013" lvl="1" indent="-361950"/>
            <a:endParaRPr lang="en-NZ" sz="2000" dirty="0"/>
          </a:p>
          <a:p>
            <a:pPr lvl="1"/>
            <a:endParaRPr lang="en-NZ" sz="5000" dirty="0" smtClean="0"/>
          </a:p>
          <a:p>
            <a:pPr marL="514350" lvl="1" indent="0">
              <a:buNone/>
            </a:pPr>
            <a:endParaRPr lang="en-NZ" sz="5000" dirty="0" smtClean="0"/>
          </a:p>
          <a:p>
            <a:pPr lvl="2"/>
            <a:endParaRPr lang="en-NZ" sz="4600" dirty="0" smtClean="0"/>
          </a:p>
          <a:p>
            <a:pPr lvl="1"/>
            <a:endParaRPr lang="en-NZ" sz="5000" dirty="0"/>
          </a:p>
        </p:txBody>
      </p:sp>
    </p:spTree>
    <p:extLst>
      <p:ext uri="{BB962C8B-B14F-4D97-AF65-F5344CB8AC3E}">
        <p14:creationId xmlns:p14="http://schemas.microsoft.com/office/powerpoint/2010/main" val="12614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248"/>
            <a:ext cx="9144000" cy="483350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490066"/>
          </a:xfrm>
        </p:spPr>
        <p:txBody>
          <a:bodyPr>
            <a:noAutofit/>
          </a:bodyPr>
          <a:lstStyle/>
          <a:p>
            <a:pPr algn="l"/>
            <a:r>
              <a:rPr lang="en-NZ" sz="3200" b="1" dirty="0"/>
              <a:t>a</a:t>
            </a:r>
            <a:r>
              <a:rPr lang="en-NZ" sz="3200" b="1" dirty="0" smtClean="0"/>
              <a:t> simple word quiz </a:t>
            </a:r>
            <a:endParaRPr lang="en-NZ" sz="3200" b="1" dirty="0"/>
          </a:p>
        </p:txBody>
      </p:sp>
    </p:spTree>
    <p:extLst>
      <p:ext uri="{BB962C8B-B14F-4D97-AF65-F5344CB8AC3E}">
        <p14:creationId xmlns:p14="http://schemas.microsoft.com/office/powerpoint/2010/main" val="25317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8" y="260648"/>
            <a:ext cx="7369920" cy="626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7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29801"/>
            <a:ext cx="8229600" cy="778919"/>
          </a:xfrm>
        </p:spPr>
        <p:txBody>
          <a:bodyPr>
            <a:normAutofit fontScale="90000"/>
          </a:bodyPr>
          <a:lstStyle/>
          <a:p>
            <a:r>
              <a:rPr lang="en-NZ" sz="2400" b="1" dirty="0"/>
              <a:t>e</a:t>
            </a:r>
            <a:r>
              <a:rPr lang="en-NZ" sz="2400" b="1" dirty="0" smtClean="0"/>
              <a:t>vidence of </a:t>
            </a:r>
            <a:r>
              <a:rPr lang="en-NZ" sz="2400" b="1" dirty="0" err="1" smtClean="0"/>
              <a:t>feminities</a:t>
            </a:r>
            <a:r>
              <a:rPr lang="en-NZ" sz="2400" b="1" dirty="0" smtClean="0"/>
              <a:t> operating in Hauraki</a:t>
            </a:r>
            <a:br>
              <a:rPr lang="en-NZ" sz="2400" b="1" dirty="0" smtClean="0"/>
            </a:br>
            <a:r>
              <a:rPr lang="en-NZ" sz="2400" b="1" dirty="0" smtClean="0"/>
              <a:t>(words that are associated with women, n=103) </a:t>
            </a:r>
            <a:endParaRPr lang="en-NZ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6" y="1196752"/>
            <a:ext cx="4445254" cy="518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94" y="1086907"/>
            <a:ext cx="4774237" cy="529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524" y="-4334"/>
            <a:ext cx="6380952" cy="6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6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1520" y="692696"/>
            <a:ext cx="5112568" cy="54726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NZ" sz="2400" b="1" dirty="0" smtClean="0"/>
              <a:t>Hauraki  </a:t>
            </a:r>
          </a:p>
          <a:p>
            <a:pPr marL="623888" lvl="1" indent="-350838"/>
            <a:r>
              <a:rPr lang="en-NZ" sz="2000" dirty="0" err="1" smtClean="0"/>
              <a:t>Matakana</a:t>
            </a:r>
            <a:r>
              <a:rPr lang="en-NZ" sz="2000" dirty="0" smtClean="0"/>
              <a:t> </a:t>
            </a:r>
            <a:r>
              <a:rPr lang="en-NZ" sz="2000" dirty="0" err="1" smtClean="0"/>
              <a:t>ki</a:t>
            </a:r>
            <a:r>
              <a:rPr lang="en-NZ" sz="2000" dirty="0" smtClean="0"/>
              <a:t> </a:t>
            </a:r>
            <a:r>
              <a:rPr lang="en-NZ" sz="2000" dirty="0" err="1" smtClean="0"/>
              <a:t>te</a:t>
            </a:r>
            <a:r>
              <a:rPr lang="en-NZ" sz="2000" dirty="0" smtClean="0"/>
              <a:t> </a:t>
            </a:r>
            <a:r>
              <a:rPr lang="en-NZ" sz="2000" dirty="0" err="1" smtClean="0"/>
              <a:t>Matakana</a:t>
            </a:r>
            <a:r>
              <a:rPr lang="en-NZ" sz="2000" dirty="0" smtClean="0"/>
              <a:t> </a:t>
            </a:r>
          </a:p>
          <a:p>
            <a:pPr marL="623888" lvl="1" indent="-350838"/>
            <a:r>
              <a:rPr lang="en-NZ" sz="2000" dirty="0" smtClean="0"/>
              <a:t>coastal, isolated, high value terrain</a:t>
            </a:r>
          </a:p>
          <a:p>
            <a:pPr marL="623888" lvl="1" indent="-350838"/>
            <a:r>
              <a:rPr lang="en-NZ" sz="2000" dirty="0" smtClean="0"/>
              <a:t>5 community boards, 18 settlement areas</a:t>
            </a:r>
          </a:p>
          <a:p>
            <a:pPr marL="623888" lvl="1" indent="-350838"/>
            <a:r>
              <a:rPr lang="en-NZ" sz="2000" dirty="0"/>
              <a:t>3</a:t>
            </a:r>
            <a:r>
              <a:rPr lang="en-NZ" sz="2000" dirty="0" smtClean="0"/>
              <a:t>0 </a:t>
            </a:r>
            <a:r>
              <a:rPr lang="en-NZ" sz="2000" dirty="0" err="1" smtClean="0"/>
              <a:t>tūrangawaewae</a:t>
            </a:r>
            <a:r>
              <a:rPr lang="en-NZ" sz="2000" dirty="0" smtClean="0"/>
              <a:t>  </a:t>
            </a:r>
            <a:endParaRPr lang="en-NZ" sz="2000" dirty="0" smtClean="0"/>
          </a:p>
          <a:p>
            <a:pPr marL="623888" lvl="1" indent="-350838"/>
            <a:r>
              <a:rPr lang="en-NZ" sz="2000" dirty="0" smtClean="0"/>
              <a:t>51% holiday homes  </a:t>
            </a:r>
          </a:p>
          <a:p>
            <a:pPr marL="0" indent="0">
              <a:buNone/>
            </a:pPr>
            <a:endParaRPr lang="en-NZ" sz="2400" dirty="0" smtClean="0"/>
          </a:p>
          <a:p>
            <a:pPr marL="0" indent="0">
              <a:buNone/>
            </a:pPr>
            <a:r>
              <a:rPr lang="en-NZ" sz="2400" b="1" dirty="0" err="1" smtClean="0"/>
              <a:t>Te</a:t>
            </a:r>
            <a:r>
              <a:rPr lang="en-NZ" sz="2400" b="1" dirty="0" smtClean="0"/>
              <a:t> </a:t>
            </a:r>
            <a:r>
              <a:rPr lang="en-NZ" sz="2400" b="1" dirty="0" err="1" smtClean="0"/>
              <a:t>Poipoia</a:t>
            </a:r>
            <a:r>
              <a:rPr lang="en-NZ" sz="2400" b="1" dirty="0" smtClean="0"/>
              <a:t> </a:t>
            </a:r>
            <a:r>
              <a:rPr lang="en-NZ" sz="2400" b="1" dirty="0" err="1" smtClean="0"/>
              <a:t>Tūkino</a:t>
            </a:r>
            <a:r>
              <a:rPr lang="en-NZ" sz="2400" b="1" dirty="0" smtClean="0"/>
              <a:t> o Hauraki (</a:t>
            </a:r>
            <a:r>
              <a:rPr lang="en-NZ" sz="2400" b="1" dirty="0" err="1" smtClean="0"/>
              <a:t>Te</a:t>
            </a:r>
            <a:r>
              <a:rPr lang="en-NZ" sz="2400" b="1" dirty="0" smtClean="0"/>
              <a:t> </a:t>
            </a:r>
            <a:r>
              <a:rPr lang="en-NZ" sz="2400" b="1" dirty="0" err="1" smtClean="0"/>
              <a:t>Poipoia</a:t>
            </a:r>
            <a:r>
              <a:rPr lang="en-NZ" sz="2400" b="1" dirty="0" smtClean="0"/>
              <a:t>)</a:t>
            </a:r>
          </a:p>
          <a:p>
            <a:pPr marL="623888" lvl="1" indent="-350838"/>
            <a:r>
              <a:rPr lang="en-NZ" sz="2000" dirty="0" smtClean="0"/>
              <a:t>a local collective of indigenous NGOs</a:t>
            </a:r>
          </a:p>
          <a:p>
            <a:pPr marL="623888" lvl="1" indent="-350838"/>
            <a:r>
              <a:rPr lang="en-NZ" sz="2000" dirty="0" smtClean="0"/>
              <a:t>a 10 year strategic plan </a:t>
            </a:r>
          </a:p>
          <a:p>
            <a:pPr marL="623888" lvl="1" indent="-350838"/>
            <a:r>
              <a:rPr lang="en-NZ" sz="2000" dirty="0" smtClean="0"/>
              <a:t>the name of this research project   </a:t>
            </a:r>
          </a:p>
          <a:p>
            <a:pPr marL="623888" lvl="1" indent="-350838"/>
            <a:endParaRPr lang="en-NZ" sz="2000" dirty="0"/>
          </a:p>
          <a:p>
            <a:pPr marL="0" indent="-127000">
              <a:buNone/>
            </a:pPr>
            <a:r>
              <a:rPr lang="en-NZ" sz="2400" b="1" dirty="0" err="1" smtClean="0"/>
              <a:t>Te</a:t>
            </a:r>
            <a:r>
              <a:rPr lang="en-NZ" sz="2400" b="1" dirty="0" smtClean="0"/>
              <a:t> </a:t>
            </a:r>
            <a:r>
              <a:rPr lang="en-NZ" sz="2400" b="1" dirty="0" err="1" smtClean="0"/>
              <a:t>Whāriki</a:t>
            </a:r>
            <a:r>
              <a:rPr lang="en-NZ" sz="2400" b="1" dirty="0" smtClean="0"/>
              <a:t> </a:t>
            </a:r>
            <a:r>
              <a:rPr lang="en-NZ" sz="2400" b="1" dirty="0" err="1" smtClean="0"/>
              <a:t>Manawāhine</a:t>
            </a:r>
            <a:r>
              <a:rPr lang="en-NZ" sz="2400" b="1" dirty="0" smtClean="0"/>
              <a:t> o Hauraki</a:t>
            </a:r>
            <a:r>
              <a:rPr lang="en-NZ" sz="2400" dirty="0" smtClean="0"/>
              <a:t> </a:t>
            </a:r>
          </a:p>
          <a:p>
            <a:pPr marL="615950" lvl="1" indent="-342900"/>
            <a:r>
              <a:rPr lang="en-NZ" sz="2000" dirty="0"/>
              <a:t>a</a:t>
            </a:r>
            <a:r>
              <a:rPr lang="en-NZ" sz="2000" dirty="0" smtClean="0"/>
              <a:t> member of </a:t>
            </a:r>
            <a:r>
              <a:rPr lang="en-NZ" sz="2000" dirty="0" err="1" smtClean="0"/>
              <a:t>Te</a:t>
            </a:r>
            <a:r>
              <a:rPr lang="en-NZ" sz="2000" dirty="0" smtClean="0"/>
              <a:t> </a:t>
            </a:r>
            <a:r>
              <a:rPr lang="en-NZ" sz="2000" dirty="0" err="1" smtClean="0"/>
              <a:t>Poipoia</a:t>
            </a:r>
            <a:r>
              <a:rPr lang="en-NZ" sz="2000" dirty="0" smtClean="0"/>
              <a:t> </a:t>
            </a:r>
          </a:p>
          <a:p>
            <a:pPr marL="615950" lvl="1" indent="-342900"/>
            <a:r>
              <a:rPr lang="en-NZ" sz="2000" dirty="0" smtClean="0"/>
              <a:t>violence prevention &amp; support services</a:t>
            </a:r>
          </a:p>
          <a:p>
            <a:pPr marL="615950" lvl="1" indent="-342900"/>
            <a:r>
              <a:rPr lang="en-NZ" sz="2000" dirty="0"/>
              <a:t>h</a:t>
            </a:r>
            <a:r>
              <a:rPr lang="en-NZ" sz="2000" dirty="0" smtClean="0"/>
              <a:t>ost organisation for the research </a:t>
            </a:r>
          </a:p>
          <a:p>
            <a:pPr marL="615950" lvl="1" indent="-342900"/>
            <a:endParaRPr lang="en-NZ" sz="2000" dirty="0" smtClean="0"/>
          </a:p>
          <a:p>
            <a:pPr marL="0" indent="-127000">
              <a:buNone/>
            </a:pPr>
            <a:r>
              <a:rPr lang="en-NZ" sz="2400" b="1" dirty="0" err="1" smtClean="0"/>
              <a:t>Tūmana</a:t>
            </a:r>
            <a:r>
              <a:rPr lang="en-NZ" sz="2400" b="1" dirty="0" smtClean="0"/>
              <a:t> Research   </a:t>
            </a:r>
            <a:endParaRPr lang="en-NZ" sz="2400" b="1" dirty="0"/>
          </a:p>
          <a:p>
            <a:pPr marL="615950" lvl="1" indent="-342900"/>
            <a:r>
              <a:rPr lang="en-NZ" sz="2000" dirty="0" err="1" smtClean="0"/>
              <a:t>Kāinga</a:t>
            </a:r>
            <a:r>
              <a:rPr lang="en-NZ" sz="2000" dirty="0" smtClean="0"/>
              <a:t> based </a:t>
            </a:r>
            <a:r>
              <a:rPr lang="en-NZ" sz="2000" dirty="0" smtClean="0"/>
              <a:t> </a:t>
            </a:r>
            <a:endParaRPr lang="en-NZ" sz="2000" dirty="0" smtClean="0"/>
          </a:p>
          <a:p>
            <a:pPr marL="615950" lvl="1" indent="-342900"/>
            <a:r>
              <a:rPr lang="en-NZ" sz="2000" dirty="0" smtClean="0"/>
              <a:t>Māori health &amp; development</a:t>
            </a:r>
          </a:p>
          <a:p>
            <a:pPr marL="615950" lvl="1" indent="-342900"/>
            <a:r>
              <a:rPr lang="en-NZ" sz="2000" dirty="0"/>
              <a:t>l</a:t>
            </a:r>
            <a:r>
              <a:rPr lang="en-NZ" sz="2000" dirty="0" smtClean="0"/>
              <a:t>ead </a:t>
            </a:r>
            <a:r>
              <a:rPr lang="en-NZ" sz="2000" dirty="0" err="1" smtClean="0"/>
              <a:t>reseacher</a:t>
            </a:r>
            <a:r>
              <a:rPr lang="en-NZ" sz="2000" dirty="0" smtClean="0"/>
              <a:t>    </a:t>
            </a:r>
            <a:endParaRPr lang="en-NZ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68760"/>
            <a:ext cx="3208356" cy="3456384"/>
          </a:xfrm>
        </p:spPr>
      </p:pic>
      <p:sp>
        <p:nvSpPr>
          <p:cNvPr id="6" name="Oval 5"/>
          <p:cNvSpPr/>
          <p:nvPr/>
        </p:nvSpPr>
        <p:spPr>
          <a:xfrm>
            <a:off x="5868144" y="969399"/>
            <a:ext cx="3168352" cy="3888432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"/>
            </a:schemeClr>
          </a:solidFill>
          <a:ln w="9525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154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00" y="490905"/>
            <a:ext cx="7800000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/>
              <a:t>d</a:t>
            </a:r>
            <a:r>
              <a:rPr lang="en-NZ" sz="3600" b="1" dirty="0" smtClean="0"/>
              <a:t>esigning the prevalence survey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29411"/>
          </a:xfrm>
        </p:spPr>
        <p:txBody>
          <a:bodyPr>
            <a:normAutofit/>
          </a:bodyPr>
          <a:lstStyle/>
          <a:p>
            <a:pPr marL="514350" lvl="4" indent="-514350">
              <a:buFont typeface="Wingdings" pitchFamily="2" charset="2"/>
              <a:buChar char="§"/>
            </a:pPr>
            <a:r>
              <a:rPr lang="en-NZ" sz="3200" dirty="0"/>
              <a:t>o</a:t>
            </a:r>
            <a:r>
              <a:rPr lang="en-NZ" sz="3200" dirty="0" smtClean="0"/>
              <a:t>bjectives </a:t>
            </a:r>
          </a:p>
          <a:p>
            <a:pPr marL="1081087" lvl="5" indent="-457200">
              <a:buFont typeface="Wingdings" pitchFamily="2" charset="2"/>
              <a:buChar char="Ø"/>
            </a:pPr>
            <a:r>
              <a:rPr lang="en-NZ" sz="2800" dirty="0" smtClean="0"/>
              <a:t>Is </a:t>
            </a:r>
            <a:r>
              <a:rPr lang="en-NZ" sz="2800" dirty="0" err="1" smtClean="0"/>
              <a:t>whānau</a:t>
            </a:r>
            <a:r>
              <a:rPr lang="en-NZ" sz="2800" dirty="0" smtClean="0"/>
              <a:t> violence a social norm? </a:t>
            </a:r>
          </a:p>
          <a:p>
            <a:pPr marL="1441450" lvl="6" indent="-360363">
              <a:buFont typeface="Wingdings" pitchFamily="2" charset="2"/>
              <a:buChar char="§"/>
            </a:pPr>
            <a:r>
              <a:rPr lang="en-NZ" sz="2800" dirty="0" smtClean="0"/>
              <a:t>do we </a:t>
            </a:r>
            <a:r>
              <a:rPr lang="en-NZ" sz="2800" b="1" dirty="0" smtClean="0"/>
              <a:t>think</a:t>
            </a:r>
            <a:r>
              <a:rPr lang="en-NZ" sz="2800" dirty="0" smtClean="0"/>
              <a:t> violence </a:t>
            </a:r>
            <a:r>
              <a:rPr lang="en-NZ" sz="2800" dirty="0"/>
              <a:t>is common in </a:t>
            </a:r>
            <a:r>
              <a:rPr lang="en-NZ" sz="2800" dirty="0" smtClean="0"/>
              <a:t>our </a:t>
            </a:r>
            <a:r>
              <a:rPr lang="en-NZ" sz="2800" dirty="0" err="1" smtClean="0"/>
              <a:t>whānau</a:t>
            </a:r>
            <a:r>
              <a:rPr lang="en-NZ" sz="2800" dirty="0" smtClean="0"/>
              <a:t>/family/community?</a:t>
            </a:r>
          </a:p>
          <a:p>
            <a:pPr marL="623887" lvl="5" indent="0">
              <a:buNone/>
            </a:pPr>
            <a:r>
              <a:rPr lang="en-NZ" sz="2800" dirty="0" smtClean="0"/>
              <a:t> </a:t>
            </a:r>
            <a:endParaRPr lang="en-NZ" sz="2800" dirty="0"/>
          </a:p>
          <a:p>
            <a:pPr marL="1081087" lvl="1" indent="-457200">
              <a:buFont typeface="Wingdings" pitchFamily="2" charset="2"/>
              <a:buChar char="Ø"/>
            </a:pPr>
            <a:r>
              <a:rPr lang="en-NZ" dirty="0" smtClean="0"/>
              <a:t>how </a:t>
            </a:r>
            <a:r>
              <a:rPr lang="en-NZ" dirty="0"/>
              <a:t>will we know the community mobilisation model is working in Hauraki? </a:t>
            </a:r>
          </a:p>
          <a:p>
            <a:pPr marL="1433513" lvl="2" indent="-360363">
              <a:buFont typeface="Wingdings" pitchFamily="2" charset="2"/>
              <a:buChar char="§"/>
            </a:pPr>
            <a:r>
              <a:rPr lang="en-NZ" sz="2800" dirty="0"/>
              <a:t>collect </a:t>
            </a:r>
            <a:r>
              <a:rPr lang="en-NZ" sz="2800" dirty="0" smtClean="0"/>
              <a:t>prevalence data (benchmark baseline) </a:t>
            </a:r>
            <a:endParaRPr lang="en-NZ" sz="2800" dirty="0"/>
          </a:p>
          <a:p>
            <a:pPr marL="1433513" lvl="2" indent="-360363">
              <a:buFont typeface="Wingdings" pitchFamily="2" charset="2"/>
              <a:buChar char="§"/>
            </a:pPr>
            <a:r>
              <a:rPr lang="en-NZ" sz="2800" dirty="0"/>
              <a:t>capacity to track change over time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170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/>
              <a:t>Designing the </a:t>
            </a:r>
            <a:r>
              <a:rPr lang="en-NZ" sz="3600" b="1" dirty="0" err="1" smtClean="0"/>
              <a:t>the</a:t>
            </a:r>
            <a:r>
              <a:rPr lang="en-NZ" sz="3600" b="1" dirty="0" smtClean="0"/>
              <a:t> </a:t>
            </a:r>
            <a:r>
              <a:rPr lang="en-NZ" sz="3600" b="1" dirty="0"/>
              <a:t>prevalence survey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59839"/>
            <a:ext cx="452596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5452442" cy="4696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91749"/>
            <a:ext cx="4608512" cy="48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3960440" cy="4732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723900"/>
            <a:ext cx="5476875" cy="541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3793"/>
            <a:ext cx="5094312" cy="4701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3873"/>
            <a:ext cx="6029325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2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57425" cy="6192876"/>
          </a:xfrm>
        </p:spPr>
      </p:pic>
      <p:sp>
        <p:nvSpPr>
          <p:cNvPr id="7" name="Oval 6"/>
          <p:cNvSpPr/>
          <p:nvPr/>
        </p:nvSpPr>
        <p:spPr>
          <a:xfrm>
            <a:off x="107504" y="2204864"/>
            <a:ext cx="3384376" cy="2016224"/>
          </a:xfrm>
          <a:prstGeom prst="ellipse">
            <a:avLst/>
          </a:prstGeom>
          <a:solidFill>
            <a:srgbClr val="FFFF00">
              <a:alpha val="13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27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48872" cy="429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5" y="5180235"/>
            <a:ext cx="7814147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0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882"/>
            <a:ext cx="7961313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882"/>
            <a:ext cx="7094537" cy="465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22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92696"/>
            <a:ext cx="7770813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8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4" y="620688"/>
            <a:ext cx="7666037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2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548680"/>
            <a:ext cx="7412073" cy="454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1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39" y="3645024"/>
            <a:ext cx="8118301" cy="285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39" y="325220"/>
            <a:ext cx="8265816" cy="307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1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73616" cy="432048"/>
          </a:xfrm>
        </p:spPr>
        <p:txBody>
          <a:bodyPr>
            <a:noAutofit/>
          </a:bodyPr>
          <a:lstStyle/>
          <a:p>
            <a:pPr algn="l"/>
            <a:r>
              <a:rPr lang="en-NZ" sz="3200" b="1" dirty="0" smtClean="0"/>
              <a:t>2012: identifying the need for research</a:t>
            </a:r>
            <a:endParaRPr lang="en-NZ" sz="3600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7632849" cy="33552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dirty="0" smtClean="0">
                <a:solidFill>
                  <a:schemeClr val="tx1"/>
                </a:solidFill>
              </a:rPr>
              <a:t>formative evaluation of </a:t>
            </a:r>
            <a:r>
              <a:rPr lang="en-NZ" dirty="0" err="1"/>
              <a:t>k</a:t>
            </a:r>
            <a:r>
              <a:rPr lang="en-NZ" dirty="0" err="1" smtClean="0">
                <a:solidFill>
                  <a:schemeClr val="tx1"/>
                </a:solidFill>
              </a:rPr>
              <a:t>aupapa</a:t>
            </a:r>
            <a:r>
              <a:rPr lang="en-NZ" dirty="0" smtClean="0">
                <a:solidFill>
                  <a:schemeClr val="tx1"/>
                </a:solidFill>
              </a:rPr>
              <a:t> Māori violence </a:t>
            </a:r>
            <a:r>
              <a:rPr lang="en-NZ" dirty="0"/>
              <a:t>p</a:t>
            </a:r>
            <a:r>
              <a:rPr lang="en-NZ" dirty="0" smtClean="0">
                <a:solidFill>
                  <a:schemeClr val="tx1"/>
                </a:solidFill>
              </a:rPr>
              <a:t>revention </a:t>
            </a:r>
            <a:r>
              <a:rPr lang="en-NZ" dirty="0"/>
              <a:t>s</a:t>
            </a:r>
            <a:r>
              <a:rPr lang="en-NZ" dirty="0" smtClean="0">
                <a:solidFill>
                  <a:schemeClr val="tx1"/>
                </a:solidFill>
              </a:rPr>
              <a:t>ervices in Hauraki </a:t>
            </a:r>
          </a:p>
          <a:p>
            <a:pPr marL="812800" lvl="3" indent="-449263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200" dirty="0" smtClean="0"/>
              <a:t>leadership, collaboration and capacity building</a:t>
            </a:r>
          </a:p>
          <a:p>
            <a:pPr marL="812800" lvl="3" indent="-449263">
              <a:buFont typeface="Wingdings" pitchFamily="2" charset="2"/>
              <a:buChar char="ü"/>
            </a:pPr>
            <a:r>
              <a:rPr lang="en-NZ" sz="2200" dirty="0" smtClean="0"/>
              <a:t>evidence-based decisions</a:t>
            </a:r>
          </a:p>
          <a:p>
            <a:pPr marL="812800" lvl="3" indent="-449263">
              <a:buFont typeface="Wingdings" pitchFamily="2" charset="2"/>
              <a:buChar char="ü"/>
            </a:pPr>
            <a:r>
              <a:rPr lang="en-NZ" sz="2200" dirty="0"/>
              <a:t>n</a:t>
            </a:r>
            <a:r>
              <a:rPr lang="en-NZ" sz="2200" dirty="0" smtClean="0"/>
              <a:t>ew directions/innovation</a:t>
            </a:r>
          </a:p>
          <a:p>
            <a:pPr marL="812800" lvl="3" indent="-449263">
              <a:buFont typeface="Wingdings" pitchFamily="2" charset="2"/>
              <a:buChar char="ü"/>
            </a:pPr>
            <a:r>
              <a:rPr lang="en-NZ" sz="2200" dirty="0" smtClean="0"/>
              <a:t>build on wisdom, knowledge &amp; theoretical paradigms of </a:t>
            </a:r>
            <a:r>
              <a:rPr lang="en-NZ" sz="2200" dirty="0" err="1" smtClean="0"/>
              <a:t>tangata</a:t>
            </a:r>
            <a:r>
              <a:rPr lang="en-NZ" sz="2200" dirty="0" smtClean="0"/>
              <a:t> </a:t>
            </a:r>
            <a:r>
              <a:rPr lang="en-NZ" sz="2200" dirty="0" err="1" smtClean="0"/>
              <a:t>whenua</a:t>
            </a:r>
            <a:r>
              <a:rPr lang="en-NZ" sz="2200" dirty="0" smtClean="0"/>
              <a:t> and other indigenous peoples</a:t>
            </a:r>
          </a:p>
          <a:p>
            <a:pPr marL="812800" lvl="3" indent="-449263">
              <a:buFont typeface="Wingdings" pitchFamily="2" charset="2"/>
              <a:buChar char="ü"/>
            </a:pPr>
            <a:r>
              <a:rPr lang="en-NZ" sz="2200" dirty="0" smtClean="0"/>
              <a:t>alignment with </a:t>
            </a:r>
            <a:r>
              <a:rPr lang="en-NZ" sz="2200" dirty="0" err="1" smtClean="0"/>
              <a:t>Mauri</a:t>
            </a:r>
            <a:r>
              <a:rPr lang="en-NZ" sz="2200" dirty="0" smtClean="0"/>
              <a:t> </a:t>
            </a:r>
            <a:r>
              <a:rPr lang="en-NZ" sz="2200" dirty="0" err="1" smtClean="0"/>
              <a:t>Ora</a:t>
            </a:r>
            <a:r>
              <a:rPr lang="en-NZ" sz="2200" dirty="0" smtClean="0"/>
              <a:t> Framework for violence prevention (2</a:t>
            </a:r>
            <a:r>
              <a:rPr lang="en-NZ" sz="2200" baseline="30000" dirty="0" smtClean="0"/>
              <a:t>nd</a:t>
            </a:r>
            <a:r>
              <a:rPr lang="en-NZ" sz="2200" dirty="0" smtClean="0"/>
              <a:t> Māori Taskforce, 2004)</a:t>
            </a:r>
          </a:p>
          <a:p>
            <a:pPr marL="1717675" lvl="3" indent="0">
              <a:buNone/>
            </a:pPr>
            <a:endParaRPr lang="en-NZ" sz="2200" dirty="0" smtClean="0"/>
          </a:p>
          <a:p>
            <a:pPr marL="0" indent="0">
              <a:buNone/>
            </a:pPr>
            <a:endParaRPr lang="en-N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NZ" sz="2400" dirty="0">
              <a:solidFill>
                <a:schemeClr val="tx1"/>
              </a:solidFill>
            </a:endParaRPr>
          </a:p>
        </p:txBody>
      </p:sp>
      <p:sp>
        <p:nvSpPr>
          <p:cNvPr id="13" name="Explosion 1 12"/>
          <p:cNvSpPr/>
          <p:nvPr/>
        </p:nvSpPr>
        <p:spPr bwMode="auto">
          <a:xfrm>
            <a:off x="323528" y="4663378"/>
            <a:ext cx="2981325" cy="1847850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  <a:headEnd type="none" w="med" len="med"/>
            <a:tailEnd type="none" w="med" len="med"/>
          </a:ln>
          <a:effectLst>
            <a:reflection stA="4000" endPos="650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8288" tIns="0" rIns="0" bIns="0" numCol="1" spcCol="0" rtlCol="0" fromWordArt="0" anchor="t" anchorCtr="0" forceAA="0" upright="1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000" b="1" dirty="0">
                <a:solidFill>
                  <a:schemeClr val="accent4">
                    <a:lumMod val="75000"/>
                  </a:schemeClr>
                </a:solidFill>
              </a:rPr>
              <a:t>DISPEL</a:t>
            </a:r>
            <a:r>
              <a:rPr lang="en-NZ" sz="2000" b="1" baseline="0" dirty="0">
                <a:solidFill>
                  <a:schemeClr val="accent4">
                    <a:lumMod val="75000"/>
                  </a:schemeClr>
                </a:solidFill>
              </a:rPr>
              <a:t> THE </a:t>
            </a:r>
          </a:p>
          <a:p>
            <a:pPr algn="ctr"/>
            <a:r>
              <a:rPr lang="en-NZ" sz="2000" b="1" baseline="0" dirty="0">
                <a:solidFill>
                  <a:schemeClr val="accent4">
                    <a:lumMod val="75000"/>
                  </a:schemeClr>
                </a:solidFill>
              </a:rPr>
              <a:t>ILLUSION</a:t>
            </a:r>
            <a:endParaRPr lang="en-NZ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Explosion 1 13"/>
          <p:cNvSpPr/>
          <p:nvPr/>
        </p:nvSpPr>
        <p:spPr bwMode="auto">
          <a:xfrm>
            <a:off x="2771800" y="4753816"/>
            <a:ext cx="3352800" cy="2124075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8288" tIns="0" rIns="0" bIns="0" numCol="1" spcCol="0" rtlCol="0" fromWordArt="0" anchor="t" anchorCtr="0" forceAA="0" upright="1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000" b="1" dirty="0">
                <a:solidFill>
                  <a:schemeClr val="accent3">
                    <a:lumMod val="50000"/>
                  </a:schemeClr>
                </a:solidFill>
              </a:rPr>
              <a:t>REMOVE OPPORTUNITIES</a:t>
            </a:r>
          </a:p>
        </p:txBody>
      </p:sp>
      <p:sp>
        <p:nvSpPr>
          <p:cNvPr id="17" name="Explosion 1 16"/>
          <p:cNvSpPr/>
          <p:nvPr/>
        </p:nvSpPr>
        <p:spPr bwMode="auto">
          <a:xfrm>
            <a:off x="5364088" y="4633499"/>
            <a:ext cx="3528391" cy="164234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  <a:headEnd type="none" w="med" len="med"/>
            <a:tailEnd type="none" w="med" len="med"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8288" tIns="0" rIns="0" bIns="0" numCol="1" spcCol="0" rtlCol="0" fromWordArt="0" anchor="t" anchorCtr="0" forceAA="0" upright="1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000" b="1" baseline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NZ" sz="1800" b="1" baseline="0" dirty="0">
                <a:solidFill>
                  <a:schemeClr val="bg2">
                    <a:lumMod val="25000"/>
                  </a:schemeClr>
                </a:solidFill>
              </a:rPr>
              <a:t>TRANSFORMATIVE PRACTICE</a:t>
            </a:r>
            <a:endParaRPr lang="en-NZ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54" y="4581019"/>
            <a:ext cx="6588731" cy="189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2588"/>
            <a:ext cx="6591088" cy="202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54" y="25260"/>
            <a:ext cx="6629201" cy="205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6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NZ" dirty="0" smtClean="0"/>
              <a:t>Is violence a social norm?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marL="742950" lvl="2" indent="-342900"/>
            <a:r>
              <a:rPr lang="en-NZ" dirty="0" smtClean="0"/>
              <a:t>what I do? </a:t>
            </a:r>
            <a:endParaRPr lang="en-NZ" dirty="0"/>
          </a:p>
          <a:p>
            <a:pPr marL="742950" lvl="2" indent="-342900"/>
            <a:r>
              <a:rPr lang="en-NZ" dirty="0"/>
              <a:t>what </a:t>
            </a:r>
            <a:r>
              <a:rPr lang="en-NZ" dirty="0" smtClean="0"/>
              <a:t>I </a:t>
            </a:r>
            <a:r>
              <a:rPr lang="en-NZ" dirty="0"/>
              <a:t>think other people do? </a:t>
            </a:r>
          </a:p>
          <a:p>
            <a:pPr marL="742950" lvl="2" indent="-342900"/>
            <a:r>
              <a:rPr lang="en-NZ" dirty="0" smtClean="0"/>
              <a:t>what </a:t>
            </a:r>
            <a:r>
              <a:rPr lang="en-NZ" dirty="0"/>
              <a:t>do other people think it is appropriate to do?</a:t>
            </a:r>
          </a:p>
          <a:p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12" y="3356992"/>
            <a:ext cx="6857127" cy="23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827584" y="1196752"/>
            <a:ext cx="7776864" cy="4133056"/>
          </a:xfrm>
        </p:spPr>
        <p:txBody>
          <a:bodyPr>
            <a:normAutofit/>
          </a:bodyPr>
          <a:lstStyle/>
          <a:p>
            <a:r>
              <a:rPr lang="en-NZ" sz="2400" dirty="0" smtClean="0"/>
              <a:t>36 questions/items</a:t>
            </a:r>
          </a:p>
          <a:p>
            <a:r>
              <a:rPr lang="en-NZ" sz="2400" dirty="0"/>
              <a:t>s</a:t>
            </a:r>
            <a:r>
              <a:rPr lang="en-NZ" sz="2400" dirty="0" smtClean="0"/>
              <a:t>elf-rated scale … “do you do agree/think/do….”</a:t>
            </a:r>
          </a:p>
          <a:p>
            <a:r>
              <a:rPr lang="en-NZ" sz="2400" dirty="0" smtClean="0"/>
              <a:t>before/after participation in </a:t>
            </a:r>
            <a:r>
              <a:rPr lang="en-NZ" sz="2400" dirty="0" err="1" smtClean="0"/>
              <a:t>noho</a:t>
            </a:r>
            <a:r>
              <a:rPr lang="en-NZ" sz="2400" dirty="0" smtClean="0"/>
              <a:t> (pre/post test)</a:t>
            </a:r>
          </a:p>
          <a:p>
            <a:r>
              <a:rPr lang="en-NZ" sz="2400" dirty="0"/>
              <a:t>l</a:t>
            </a:r>
            <a:r>
              <a:rPr lang="en-NZ" sz="2400" dirty="0" smtClean="0"/>
              <a:t>ikelihood of agreement with statements   </a:t>
            </a:r>
            <a:endParaRPr lang="en-NZ" sz="24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3528" y="274639"/>
            <a:ext cx="8640959" cy="634082"/>
          </a:xfrm>
        </p:spPr>
        <p:txBody>
          <a:bodyPr>
            <a:noAutofit/>
          </a:bodyPr>
          <a:lstStyle/>
          <a:p>
            <a:pPr algn="l"/>
            <a:r>
              <a:rPr lang="en-NZ" sz="3200" b="1" dirty="0"/>
              <a:t>c</a:t>
            </a:r>
            <a:r>
              <a:rPr lang="en-NZ" sz="3200" b="1" dirty="0" smtClean="0"/>
              <a:t>an a Maori cultural imperative be a social norm? </a:t>
            </a:r>
            <a:endParaRPr lang="en-NZ" sz="3200" b="1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9" y="1556792"/>
            <a:ext cx="8361537" cy="3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27584" y="558924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 err="1"/>
              <a:t>Poutama</a:t>
            </a:r>
            <a:r>
              <a:rPr lang="en-NZ" sz="1200" b="1" dirty="0"/>
              <a:t> </a:t>
            </a:r>
            <a:r>
              <a:rPr lang="en-NZ" sz="1200" b="1" dirty="0" err="1"/>
              <a:t>Mauri</a:t>
            </a:r>
            <a:r>
              <a:rPr lang="en-NZ" sz="1200" b="1" dirty="0"/>
              <a:t> </a:t>
            </a:r>
            <a:r>
              <a:rPr lang="en-NZ" sz="1200" b="1" dirty="0" err="1"/>
              <a:t>Tu</a:t>
            </a:r>
            <a:r>
              <a:rPr lang="en-NZ" sz="1200" b="1" dirty="0"/>
              <a:t>, </a:t>
            </a:r>
            <a:r>
              <a:rPr lang="en-NZ" sz="1200" b="1" dirty="0" err="1"/>
              <a:t>Mauri</a:t>
            </a:r>
            <a:r>
              <a:rPr lang="en-NZ" sz="1200" b="1" dirty="0"/>
              <a:t> </a:t>
            </a:r>
            <a:r>
              <a:rPr lang="en-NZ" sz="1200" b="1" dirty="0" err="1"/>
              <a:t>Ora</a:t>
            </a:r>
            <a:r>
              <a:rPr lang="en-NZ" sz="1200" b="1" dirty="0"/>
              <a:t> </a:t>
            </a:r>
            <a:r>
              <a:rPr lang="en-NZ" sz="1200" dirty="0"/>
              <a:t>– a programme for healing and recovery from </a:t>
            </a:r>
            <a:r>
              <a:rPr lang="en-NZ" sz="1200" dirty="0" err="1"/>
              <a:t>whanau</a:t>
            </a:r>
            <a:r>
              <a:rPr lang="en-NZ" sz="1200" dirty="0"/>
              <a:t> violence (Denise </a:t>
            </a:r>
            <a:r>
              <a:rPr lang="en-NZ" sz="1200" dirty="0" err="1"/>
              <a:t>Messiter</a:t>
            </a:r>
            <a:r>
              <a:rPr lang="en-NZ" sz="1200" dirty="0"/>
              <a:t>, 1995) </a:t>
            </a:r>
          </a:p>
        </p:txBody>
      </p:sp>
    </p:spTree>
    <p:extLst>
      <p:ext uri="{BB962C8B-B14F-4D97-AF65-F5344CB8AC3E}">
        <p14:creationId xmlns:p14="http://schemas.microsoft.com/office/powerpoint/2010/main" val="20095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the logic for a </a:t>
            </a:r>
            <a:r>
              <a:rPr lang="en-NZ" dirty="0" err="1" smtClean="0"/>
              <a:t>Mauri-Ora</a:t>
            </a:r>
            <a:r>
              <a:rPr lang="en-NZ" dirty="0" smtClean="0"/>
              <a:t> Revolution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7848872" cy="4525963"/>
          </a:xfrm>
        </p:spPr>
        <p:txBody>
          <a:bodyPr>
            <a:normAutofit fontScale="77500" lnSpcReduction="20000"/>
          </a:bodyPr>
          <a:lstStyle/>
          <a:p>
            <a:pPr marL="623888" lvl="1" indent="-350838">
              <a:buFont typeface="Wingdings" pitchFamily="2" charset="2"/>
              <a:buChar char="§"/>
            </a:pPr>
            <a:r>
              <a:rPr lang="en-GB" sz="2000" dirty="0"/>
              <a:t>life principle,  the sneeze of life, unifying element,  healing energy, sacred and divine origins, </a:t>
            </a:r>
            <a:r>
              <a:rPr lang="en-GB" sz="2000" dirty="0" err="1"/>
              <a:t>taonga</a:t>
            </a:r>
            <a:r>
              <a:rPr lang="en-GB" sz="2000" dirty="0"/>
              <a:t> </a:t>
            </a:r>
            <a:r>
              <a:rPr lang="en-GB" sz="2000" dirty="0" err="1"/>
              <a:t>tuku</a:t>
            </a:r>
            <a:r>
              <a:rPr lang="en-GB" sz="2000" dirty="0"/>
              <a:t> </a:t>
            </a:r>
            <a:r>
              <a:rPr lang="en-GB" sz="2000" dirty="0" err="1"/>
              <a:t>iho</a:t>
            </a:r>
            <a:endParaRPr lang="en-GB" sz="2000" dirty="0"/>
          </a:p>
          <a:p>
            <a:pPr marL="623888" lvl="1" indent="-350838">
              <a:buFont typeface="Wingdings" pitchFamily="2" charset="2"/>
              <a:buChar char="§"/>
            </a:pPr>
            <a:endParaRPr lang="en-GB" sz="2000" dirty="0"/>
          </a:p>
          <a:p>
            <a:pPr marL="623888" lvl="1" indent="-350838">
              <a:buFont typeface="Wingdings" pitchFamily="2" charset="2"/>
              <a:buChar char="§"/>
            </a:pPr>
            <a:r>
              <a:rPr lang="en-GB" sz="2000" dirty="0"/>
              <a:t>dynamic, resilient, flexible, can wax and wane, feeds on collective energy, interacts with </a:t>
            </a:r>
            <a:r>
              <a:rPr lang="en-GB" sz="2000" dirty="0" err="1"/>
              <a:t>mana</a:t>
            </a:r>
            <a:r>
              <a:rPr lang="en-GB" sz="2000" dirty="0"/>
              <a:t> and </a:t>
            </a:r>
            <a:r>
              <a:rPr lang="en-GB" sz="2000" dirty="0" err="1"/>
              <a:t>tapu</a:t>
            </a:r>
            <a:r>
              <a:rPr lang="en-GB" sz="2000" dirty="0"/>
              <a:t>, reflects vitality/state of being – </a:t>
            </a:r>
            <a:r>
              <a:rPr lang="en-GB" sz="2000" dirty="0" err="1"/>
              <a:t>mauri</a:t>
            </a:r>
            <a:r>
              <a:rPr lang="en-GB" sz="2000" dirty="0"/>
              <a:t> </a:t>
            </a:r>
            <a:r>
              <a:rPr lang="en-GB" sz="2000" dirty="0" err="1"/>
              <a:t>tu</a:t>
            </a:r>
            <a:r>
              <a:rPr lang="en-GB" sz="2000" dirty="0"/>
              <a:t>, </a:t>
            </a:r>
            <a:r>
              <a:rPr lang="en-GB" sz="2000" dirty="0" err="1"/>
              <a:t>mauri</a:t>
            </a:r>
            <a:r>
              <a:rPr lang="en-GB" sz="2000" dirty="0"/>
              <a:t> </a:t>
            </a:r>
            <a:r>
              <a:rPr lang="en-GB" sz="2000" dirty="0" err="1"/>
              <a:t>ora</a:t>
            </a:r>
            <a:r>
              <a:rPr lang="en-GB" sz="2000" dirty="0"/>
              <a:t>, </a:t>
            </a:r>
            <a:r>
              <a:rPr lang="en-GB" sz="2000" dirty="0" err="1"/>
              <a:t>mauri</a:t>
            </a:r>
            <a:r>
              <a:rPr lang="en-GB" sz="2000" dirty="0"/>
              <a:t> </a:t>
            </a:r>
            <a:r>
              <a:rPr lang="en-GB" sz="2000" dirty="0" err="1"/>
              <a:t>noho</a:t>
            </a:r>
            <a:r>
              <a:rPr lang="en-GB" sz="2000" dirty="0"/>
              <a:t>, </a:t>
            </a:r>
            <a:r>
              <a:rPr lang="en-GB" sz="2000" dirty="0" err="1"/>
              <a:t>mauri</a:t>
            </a:r>
            <a:r>
              <a:rPr lang="en-GB" sz="2000" dirty="0"/>
              <a:t> mate</a:t>
            </a:r>
          </a:p>
          <a:p>
            <a:pPr marL="623888" lvl="1" indent="-350838">
              <a:buFont typeface="Wingdings" pitchFamily="2" charset="2"/>
              <a:buChar char="§"/>
            </a:pPr>
            <a:endParaRPr lang="en-GB" sz="2000" dirty="0"/>
          </a:p>
          <a:p>
            <a:pPr marL="623888" lvl="1" indent="-350838">
              <a:buFont typeface="Wingdings" pitchFamily="2" charset="2"/>
              <a:buChar char="§"/>
            </a:pPr>
            <a:r>
              <a:rPr lang="en-GB" sz="2000" dirty="0"/>
              <a:t>impacted by violence and abuse  </a:t>
            </a:r>
          </a:p>
          <a:p>
            <a:pPr marL="623888" lvl="1" indent="-350838">
              <a:buFont typeface="Wingdings" pitchFamily="2" charset="2"/>
              <a:buChar char="§"/>
            </a:pPr>
            <a:endParaRPr lang="en-GB" sz="2000" dirty="0" smtClean="0"/>
          </a:p>
          <a:p>
            <a:pPr marL="623888" lvl="1" indent="-350838">
              <a:buFont typeface="Wingdings" pitchFamily="2" charset="2"/>
              <a:buChar char="§"/>
            </a:pPr>
            <a:r>
              <a:rPr lang="en-GB" sz="2000" dirty="0" smtClean="0"/>
              <a:t>1 of 6 cultural imperatives in the </a:t>
            </a:r>
            <a:r>
              <a:rPr lang="en-GB" sz="2000" dirty="0" err="1" smtClean="0"/>
              <a:t>Mauri</a:t>
            </a:r>
            <a:r>
              <a:rPr lang="en-GB" sz="2000" dirty="0" smtClean="0"/>
              <a:t> </a:t>
            </a:r>
            <a:r>
              <a:rPr lang="en-GB" sz="2000" dirty="0" err="1" smtClean="0"/>
              <a:t>Ora</a:t>
            </a:r>
            <a:r>
              <a:rPr lang="en-GB" sz="2000" dirty="0" smtClean="0"/>
              <a:t> Framework for violence prevention </a:t>
            </a:r>
          </a:p>
          <a:p>
            <a:pPr marL="623888" lvl="1" indent="-350838">
              <a:buFont typeface="Wingdings" pitchFamily="2" charset="2"/>
              <a:buChar char="§"/>
            </a:pPr>
            <a:endParaRPr lang="en-GB" sz="2000" dirty="0" smtClean="0"/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err="1"/>
              <a:t>m</a:t>
            </a:r>
            <a:r>
              <a:rPr lang="en-NZ" sz="2000" dirty="0" err="1" smtClean="0"/>
              <a:t>auri</a:t>
            </a:r>
            <a:r>
              <a:rPr lang="en-NZ" sz="2000" dirty="0" smtClean="0"/>
              <a:t> is a Māori </a:t>
            </a:r>
            <a:r>
              <a:rPr lang="en-NZ" sz="2000" dirty="0"/>
              <a:t>cultural imperative </a:t>
            </a:r>
            <a:r>
              <a:rPr lang="en-NZ" sz="2000" dirty="0" smtClean="0"/>
              <a:t>that is responsive to intervention/transformation</a:t>
            </a:r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err="1" smtClean="0"/>
              <a:t>mauri</a:t>
            </a:r>
            <a:r>
              <a:rPr lang="en-NZ" sz="2000" dirty="0" smtClean="0"/>
              <a:t> could be normalised through resources, programmes, activities, SNA strategies/ create critical mass</a:t>
            </a:r>
            <a:endParaRPr lang="en-GB" sz="2000" dirty="0" smtClean="0"/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err="1"/>
              <a:t>mauri</a:t>
            </a:r>
            <a:r>
              <a:rPr lang="en-NZ" sz="2000" dirty="0"/>
              <a:t> </a:t>
            </a:r>
            <a:r>
              <a:rPr lang="en-NZ" sz="2000" dirty="0" smtClean="0"/>
              <a:t>is measureable </a:t>
            </a:r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smtClean="0"/>
              <a:t>the </a:t>
            </a:r>
            <a:r>
              <a:rPr lang="en-NZ" sz="2000" dirty="0" err="1" smtClean="0"/>
              <a:t>mauri-ora</a:t>
            </a:r>
            <a:r>
              <a:rPr lang="en-NZ" sz="2000" dirty="0" smtClean="0"/>
              <a:t> continuum could be aligned with the TTL model of behaviour change – </a:t>
            </a:r>
            <a:r>
              <a:rPr lang="en-NZ" sz="2000" dirty="0" err="1" smtClean="0"/>
              <a:t>mauri</a:t>
            </a:r>
            <a:r>
              <a:rPr lang="en-NZ" sz="2000" dirty="0" smtClean="0"/>
              <a:t> mate, </a:t>
            </a:r>
            <a:r>
              <a:rPr lang="en-NZ" sz="2000" dirty="0" err="1" smtClean="0"/>
              <a:t>mauri</a:t>
            </a:r>
            <a:r>
              <a:rPr lang="en-NZ" sz="2000" dirty="0" smtClean="0"/>
              <a:t> </a:t>
            </a:r>
            <a:r>
              <a:rPr lang="en-NZ" sz="2000" dirty="0" err="1" smtClean="0"/>
              <a:t>noho</a:t>
            </a:r>
            <a:r>
              <a:rPr lang="en-NZ" sz="2000" dirty="0" smtClean="0"/>
              <a:t>, </a:t>
            </a:r>
            <a:r>
              <a:rPr lang="en-NZ" sz="2000" dirty="0" err="1" smtClean="0"/>
              <a:t>mauri</a:t>
            </a:r>
            <a:r>
              <a:rPr lang="en-NZ" sz="2000" dirty="0" smtClean="0"/>
              <a:t> </a:t>
            </a:r>
            <a:r>
              <a:rPr lang="en-NZ" sz="2000" dirty="0" err="1" smtClean="0"/>
              <a:t>tū</a:t>
            </a:r>
            <a:r>
              <a:rPr lang="en-NZ" sz="2000" dirty="0" smtClean="0"/>
              <a:t>, </a:t>
            </a:r>
            <a:r>
              <a:rPr lang="en-NZ" sz="2000" dirty="0" err="1" smtClean="0"/>
              <a:t>mauri</a:t>
            </a:r>
            <a:r>
              <a:rPr lang="en-NZ" sz="2000" dirty="0" smtClean="0"/>
              <a:t> </a:t>
            </a:r>
            <a:r>
              <a:rPr lang="en-NZ" sz="2000" dirty="0" err="1" smtClean="0"/>
              <a:t>ora</a:t>
            </a:r>
            <a:endParaRPr lang="en-NZ" sz="2000" dirty="0" smtClean="0"/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smtClean="0"/>
              <a:t>a </a:t>
            </a:r>
            <a:r>
              <a:rPr lang="en-NZ" sz="2000" dirty="0" err="1" smtClean="0"/>
              <a:t>mauri-ora</a:t>
            </a:r>
            <a:r>
              <a:rPr lang="en-NZ" sz="2000" dirty="0" smtClean="0"/>
              <a:t> revolution is a primary prevention strategy for violence in Hauraki </a:t>
            </a:r>
            <a:endParaRPr lang="en-GB" sz="2000" dirty="0" smtClean="0"/>
          </a:p>
          <a:p>
            <a:pPr lvl="1"/>
            <a:endParaRPr lang="en-NZ" dirty="0"/>
          </a:p>
          <a:p>
            <a:pPr lvl="1"/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02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32656"/>
            <a:ext cx="8003232" cy="5793507"/>
          </a:xfrm>
        </p:spPr>
        <p:txBody>
          <a:bodyPr/>
          <a:lstStyle/>
          <a:p>
            <a:pPr marL="0" indent="0" algn="ctr">
              <a:buNone/>
            </a:pPr>
            <a:r>
              <a:rPr lang="en-NZ" sz="2400" b="0" dirty="0" smtClean="0"/>
              <a:t>a </a:t>
            </a:r>
            <a:r>
              <a:rPr lang="en-NZ" sz="2400" b="0" dirty="0" err="1" smtClean="0"/>
              <a:t>mauri-ora</a:t>
            </a:r>
            <a:r>
              <a:rPr lang="en-NZ" sz="2400" b="0" dirty="0" smtClean="0"/>
              <a:t> </a:t>
            </a:r>
            <a:r>
              <a:rPr lang="en-NZ" sz="2400" b="0" dirty="0"/>
              <a:t>revolution i</a:t>
            </a:r>
            <a:r>
              <a:rPr lang="en-NZ" sz="2400" b="0" dirty="0" smtClean="0"/>
              <a:t>s </a:t>
            </a:r>
            <a:r>
              <a:rPr lang="en-NZ" sz="2400" dirty="0" smtClean="0"/>
              <a:t>the</a:t>
            </a:r>
            <a:r>
              <a:rPr lang="en-NZ" sz="2400" b="0" dirty="0" smtClean="0"/>
              <a:t> </a:t>
            </a:r>
            <a:r>
              <a:rPr lang="en-NZ" sz="2400" b="0" dirty="0" err="1" smtClean="0"/>
              <a:t>mātauranga</a:t>
            </a:r>
            <a:r>
              <a:rPr lang="en-NZ" sz="2400" b="0" dirty="0" smtClean="0"/>
              <a:t> Māori community </a:t>
            </a:r>
            <a:r>
              <a:rPr lang="en-NZ" sz="2400" b="0" dirty="0"/>
              <a:t>mobilisation </a:t>
            </a:r>
            <a:r>
              <a:rPr lang="en-NZ" sz="2400" dirty="0" smtClean="0"/>
              <a:t>model for displacing </a:t>
            </a:r>
            <a:r>
              <a:rPr lang="en-NZ" sz="2400" b="0" dirty="0" smtClean="0"/>
              <a:t>the negative social norms that underpin family violence in Hauraki 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2808312" cy="3971506"/>
          </a:xfrm>
          <a:prstGeom prst="rect">
            <a:avLst/>
          </a:prstGeom>
        </p:spPr>
      </p:pic>
      <p:pic>
        <p:nvPicPr>
          <p:cNvPr id="6" name="mauri-o-met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1" y="2254723"/>
            <a:ext cx="4719799" cy="26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/>
              <a:t>What have we gained? 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NZ" dirty="0"/>
              <a:t>e</a:t>
            </a:r>
            <a:r>
              <a:rPr lang="en-NZ" dirty="0" smtClean="0"/>
              <a:t>vidence of social norms operating in Hauraki</a:t>
            </a:r>
          </a:p>
          <a:p>
            <a:pPr lvl="1">
              <a:buFont typeface="Wingdings" pitchFamily="2" charset="2"/>
              <a:buChar char="§"/>
            </a:pPr>
            <a:r>
              <a:rPr lang="en-NZ" dirty="0" smtClean="0"/>
              <a:t>masculinities/gender based role perceptions </a:t>
            </a:r>
          </a:p>
          <a:p>
            <a:pPr lvl="1">
              <a:buFont typeface="Wingdings" pitchFamily="2" charset="2"/>
              <a:buChar char="§"/>
            </a:pPr>
            <a:r>
              <a:rPr lang="en-NZ" dirty="0"/>
              <a:t>v</a:t>
            </a:r>
            <a:r>
              <a:rPr lang="en-NZ" dirty="0" smtClean="0"/>
              <a:t>iolence is normal in my family/community</a:t>
            </a:r>
          </a:p>
          <a:p>
            <a:pPr lvl="1"/>
            <a:endParaRPr lang="en-NZ" dirty="0" smtClean="0"/>
          </a:p>
          <a:p>
            <a:pPr>
              <a:buFont typeface="Wingdings" pitchFamily="2" charset="2"/>
              <a:buChar char="ü"/>
            </a:pPr>
            <a:r>
              <a:rPr lang="en-NZ" dirty="0" smtClean="0"/>
              <a:t>the feasibility of a social norms approach to violence prevention </a:t>
            </a:r>
          </a:p>
          <a:p>
            <a:pPr>
              <a:buFont typeface="Wingdings" pitchFamily="2" charset="2"/>
              <a:buChar char="ü"/>
            </a:pPr>
            <a:endParaRPr lang="en-NZ" dirty="0" smtClean="0"/>
          </a:p>
          <a:p>
            <a:pPr>
              <a:buFont typeface="Wingdings" pitchFamily="2" charset="2"/>
              <a:buChar char="ü"/>
            </a:pPr>
            <a:r>
              <a:rPr lang="en-NZ" dirty="0"/>
              <a:t>a</a:t>
            </a:r>
            <a:r>
              <a:rPr lang="en-NZ" dirty="0" smtClean="0"/>
              <a:t> dataset that enables implementation of the SNA methodology </a:t>
            </a:r>
          </a:p>
          <a:p>
            <a:pPr lvl="2">
              <a:buFont typeface="Courier New" pitchFamily="49" charset="0"/>
              <a:buChar char="o"/>
            </a:pPr>
            <a:r>
              <a:rPr lang="en-NZ" dirty="0" smtClean="0"/>
              <a:t>target masculinity perceptions  (promote gender equality)</a:t>
            </a:r>
          </a:p>
          <a:p>
            <a:pPr lvl="2">
              <a:buFont typeface="Courier New" pitchFamily="49" charset="0"/>
              <a:buChar char="o"/>
            </a:pPr>
            <a:r>
              <a:rPr lang="en-NZ" dirty="0" smtClean="0"/>
              <a:t>target violence perceptions (violence is </a:t>
            </a:r>
            <a:r>
              <a:rPr lang="en-NZ" b="1" dirty="0" smtClean="0"/>
              <a:t>not</a:t>
            </a:r>
            <a:r>
              <a:rPr lang="en-NZ" dirty="0" smtClean="0"/>
              <a:t> normal in my </a:t>
            </a:r>
            <a:r>
              <a:rPr lang="en-NZ" dirty="0" err="1" smtClean="0"/>
              <a:t>whānau</a:t>
            </a:r>
            <a:r>
              <a:rPr lang="en-NZ" dirty="0" smtClean="0"/>
              <a:t>/family/community)</a:t>
            </a:r>
          </a:p>
          <a:p>
            <a:pPr marL="914400" lvl="2" indent="0">
              <a:buNone/>
            </a:pPr>
            <a:endParaRPr lang="en-NZ" dirty="0" smtClean="0"/>
          </a:p>
          <a:p>
            <a:pPr marL="342900" lvl="1" indent="-342900">
              <a:buFont typeface="Wingdings" pitchFamily="2" charset="2"/>
              <a:buChar char="ü"/>
            </a:pPr>
            <a:r>
              <a:rPr lang="en-NZ" dirty="0"/>
              <a:t>evidence </a:t>
            </a:r>
            <a:r>
              <a:rPr lang="en-NZ" dirty="0" smtClean="0"/>
              <a:t>that a Māori cultural imperative (</a:t>
            </a:r>
            <a:r>
              <a:rPr lang="en-NZ" dirty="0" err="1" smtClean="0"/>
              <a:t>mauri</a:t>
            </a:r>
            <a:r>
              <a:rPr lang="en-NZ" dirty="0" smtClean="0"/>
              <a:t>) is a social norm that could form the basis for a </a:t>
            </a:r>
            <a:r>
              <a:rPr lang="en-NZ" dirty="0" err="1" smtClean="0"/>
              <a:t>mātauranga</a:t>
            </a:r>
            <a:r>
              <a:rPr lang="en-NZ" dirty="0" smtClean="0"/>
              <a:t> Māori community mobilisation model of violence prevention in Hauraki  </a:t>
            </a:r>
            <a:endParaRPr lang="en-NZ" dirty="0"/>
          </a:p>
          <a:p>
            <a:pPr lvl="2">
              <a:buFont typeface="Courier New" pitchFamily="49" charset="0"/>
              <a:buChar char="o"/>
            </a:pPr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21729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NZ" sz="3600" b="1" dirty="0" smtClean="0"/>
              <a:t>2016: SNA strategies for our CM toolkit</a:t>
            </a:r>
            <a:endParaRPr lang="en-NZ" sz="36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7056784" cy="169055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50368"/>
            <a:ext cx="1428750" cy="1443355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07632"/>
            <a:ext cx="2025650" cy="146685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24" y="3393429"/>
            <a:ext cx="1646758" cy="14503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07632"/>
            <a:ext cx="1296144" cy="150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5688632" cy="4176464"/>
          </a:xfrm>
        </p:spPr>
        <p:txBody>
          <a:bodyPr>
            <a:normAutofit fontScale="90000"/>
          </a:bodyPr>
          <a:lstStyle/>
          <a:p>
            <a:pPr algn="r"/>
            <a:r>
              <a:rPr lang="en-NZ" sz="2000" b="1" dirty="0" smtClean="0"/>
              <a:t>Lead Researcher: </a:t>
            </a:r>
            <a:r>
              <a:rPr lang="en-NZ" sz="2000" dirty="0" smtClean="0"/>
              <a:t>Stephanie Palmer</a:t>
            </a:r>
            <a:br>
              <a:rPr lang="en-NZ" sz="2000" dirty="0" smtClean="0"/>
            </a:br>
            <a:r>
              <a:rPr lang="en-NZ" sz="2000" dirty="0" smtClean="0">
                <a:hlinkClick r:id="rId3"/>
              </a:rPr>
              <a:t>stephanie@tumana.maori.nz</a:t>
            </a:r>
            <a:r>
              <a:rPr lang="en-NZ" sz="2000" dirty="0" smtClean="0"/>
              <a:t/>
            </a:r>
            <a:br>
              <a:rPr lang="en-NZ" sz="2000" dirty="0" smtClean="0"/>
            </a:br>
            <a:r>
              <a:rPr lang="en-NZ" sz="2000" dirty="0" smtClean="0"/>
              <a:t>07 8668 579</a:t>
            </a:r>
            <a:br>
              <a:rPr lang="en-NZ" sz="2000" dirty="0" smtClean="0"/>
            </a:br>
            <a:r>
              <a:rPr lang="en-NZ" sz="2000" dirty="0" smtClean="0"/>
              <a:t>0274846 875</a:t>
            </a:r>
            <a:br>
              <a:rPr lang="en-NZ" sz="2000" dirty="0" smtClean="0"/>
            </a:br>
            <a:r>
              <a:rPr lang="en-NZ" sz="3600" dirty="0" smtClean="0"/>
              <a:t/>
            </a:r>
            <a:br>
              <a:rPr lang="en-NZ" sz="3600" dirty="0" smtClean="0"/>
            </a:br>
            <a:r>
              <a:rPr lang="en-NZ" sz="1800" b="1" dirty="0" err="1" smtClean="0"/>
              <a:t>Te</a:t>
            </a:r>
            <a:r>
              <a:rPr lang="en-NZ" sz="1800" b="1" dirty="0" smtClean="0"/>
              <a:t> </a:t>
            </a:r>
            <a:r>
              <a:rPr lang="en-NZ" sz="1800" b="1" dirty="0" err="1" smtClean="0"/>
              <a:t>Whāriki</a:t>
            </a:r>
            <a:r>
              <a:rPr lang="en-NZ" sz="1800" b="1" dirty="0" smtClean="0"/>
              <a:t> </a:t>
            </a:r>
            <a:r>
              <a:rPr lang="en-NZ" sz="1800" b="1" dirty="0" err="1" smtClean="0"/>
              <a:t>Manawāhine</a:t>
            </a:r>
            <a:r>
              <a:rPr lang="en-NZ" sz="1800" b="1" dirty="0" smtClean="0"/>
              <a:t>:  </a:t>
            </a:r>
            <a:r>
              <a:rPr lang="en-NZ" sz="1800" dirty="0" err="1" smtClean="0"/>
              <a:t>Maree</a:t>
            </a:r>
            <a:r>
              <a:rPr lang="en-NZ" sz="1800" dirty="0" smtClean="0"/>
              <a:t> </a:t>
            </a:r>
            <a:r>
              <a:rPr lang="en-NZ" sz="1800" dirty="0" err="1"/>
              <a:t>T</a:t>
            </a:r>
            <a:r>
              <a:rPr lang="en-NZ" sz="1800" dirty="0" err="1" smtClean="0"/>
              <a:t>ukukino</a:t>
            </a:r>
            <a:r>
              <a:rPr lang="en-NZ" sz="1800" dirty="0" smtClean="0"/>
              <a:t> </a:t>
            </a:r>
            <a:br>
              <a:rPr lang="en-NZ" sz="1800" dirty="0" smtClean="0"/>
            </a:br>
            <a:r>
              <a:rPr lang="en-NZ" sz="1800" dirty="0" smtClean="0">
                <a:hlinkClick r:id="rId4"/>
              </a:rPr>
              <a:t>mareeh@hauraki.refuge.co.nz</a:t>
            </a:r>
            <a:r>
              <a:rPr lang="en-NZ" sz="1800" dirty="0"/>
              <a:t/>
            </a:r>
            <a:br>
              <a:rPr lang="en-NZ" sz="1800" dirty="0"/>
            </a:br>
            <a:r>
              <a:rPr lang="en-NZ" sz="1800" dirty="0" smtClean="0"/>
              <a:t>07 </a:t>
            </a:r>
            <a:r>
              <a:rPr lang="en-NZ" sz="1800" dirty="0"/>
              <a:t>8688475 </a:t>
            </a:r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dirty="0" smtClean="0"/>
              <a:t>0272621844</a:t>
            </a:r>
            <a:br>
              <a:rPr lang="en-NZ" sz="1800" dirty="0" smtClean="0"/>
            </a:br>
            <a:r>
              <a:rPr lang="en-NZ" sz="1800" dirty="0"/>
              <a:t/>
            </a:r>
            <a:br>
              <a:rPr lang="en-NZ" sz="1800" dirty="0"/>
            </a:br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b="1" dirty="0" err="1" smtClean="0"/>
              <a:t>Poutama</a:t>
            </a:r>
            <a:r>
              <a:rPr lang="en-NZ" sz="1800" b="1" dirty="0" smtClean="0"/>
              <a:t> </a:t>
            </a:r>
            <a:r>
              <a:rPr lang="en-NZ" sz="1800" b="1" dirty="0" err="1" smtClean="0"/>
              <a:t>Mauri</a:t>
            </a:r>
            <a:r>
              <a:rPr lang="en-NZ" sz="1800" b="1" dirty="0" smtClean="0"/>
              <a:t> </a:t>
            </a:r>
            <a:r>
              <a:rPr lang="en-NZ" sz="1800" b="1" dirty="0" err="1" smtClean="0"/>
              <a:t>Tū</a:t>
            </a:r>
            <a:r>
              <a:rPr lang="en-NZ" sz="1800" b="1" dirty="0" smtClean="0"/>
              <a:t> </a:t>
            </a:r>
            <a:r>
              <a:rPr lang="en-NZ" sz="1800" b="1" dirty="0" err="1" smtClean="0"/>
              <a:t>Mauri</a:t>
            </a:r>
            <a:r>
              <a:rPr lang="en-NZ" sz="1800" b="1" dirty="0" smtClean="0"/>
              <a:t> </a:t>
            </a:r>
            <a:r>
              <a:rPr lang="en-NZ" sz="1800" b="1" dirty="0" err="1" smtClean="0"/>
              <a:t>Ora</a:t>
            </a:r>
            <a:r>
              <a:rPr lang="en-NZ" sz="1800" dirty="0" smtClean="0"/>
              <a:t>: Denise </a:t>
            </a:r>
            <a:r>
              <a:rPr lang="en-NZ" sz="1800" dirty="0" err="1" smtClean="0"/>
              <a:t>Messiter</a:t>
            </a:r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dirty="0" smtClean="0">
                <a:hlinkClick r:id="rId5"/>
              </a:rPr>
              <a:t>denisemessiter@gmail.com</a:t>
            </a:r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dirty="0" smtClean="0"/>
              <a:t>0224317718</a:t>
            </a:r>
            <a:br>
              <a:rPr lang="en-NZ" sz="1800" dirty="0" smtClean="0"/>
            </a:br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dirty="0" smtClean="0"/>
              <a:t/>
            </a:r>
            <a:br>
              <a:rPr lang="en-NZ" sz="1800" dirty="0" smtClean="0"/>
            </a:br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24275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/>
              <a:t>2013:  scoping the research theme</a:t>
            </a:r>
            <a:endParaRPr lang="en-NZ" sz="36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83568" y="1340768"/>
            <a:ext cx="7632849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 smtClean="0"/>
              <a:t>HRC </a:t>
            </a:r>
            <a:r>
              <a:rPr lang="en-NZ" sz="3600" dirty="0" smtClean="0"/>
              <a:t>development</a:t>
            </a:r>
            <a:r>
              <a:rPr lang="en-NZ" dirty="0" smtClean="0"/>
              <a:t> grant </a:t>
            </a:r>
          </a:p>
          <a:p>
            <a:pPr marL="812800" lvl="3" indent="-4492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200" dirty="0" smtClean="0"/>
              <a:t> </a:t>
            </a:r>
            <a:r>
              <a:rPr lang="en-NZ" sz="2200" dirty="0"/>
              <a:t>i</a:t>
            </a:r>
            <a:r>
              <a:rPr lang="en-NZ" sz="2200" dirty="0" smtClean="0"/>
              <a:t>nvestigate possible themes   </a:t>
            </a:r>
          </a:p>
          <a:p>
            <a:pPr marL="1262063" lvl="4" indent="-449263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200" dirty="0" smtClean="0"/>
              <a:t>literature review</a:t>
            </a:r>
          </a:p>
          <a:p>
            <a:pPr marL="1262063" lvl="4" indent="-449263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200" dirty="0" smtClean="0"/>
              <a:t>consultation (clients/stakeholders)</a:t>
            </a:r>
          </a:p>
          <a:p>
            <a:pPr marL="1262063" lvl="4" indent="-449263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200" dirty="0" smtClean="0"/>
              <a:t>peer-review of design, methods, objectives</a:t>
            </a:r>
          </a:p>
          <a:p>
            <a:pPr marL="812800" lvl="3" indent="-4492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200" dirty="0"/>
              <a:t>w</a:t>
            </a:r>
            <a:r>
              <a:rPr lang="en-NZ" sz="2200" dirty="0" smtClean="0"/>
              <a:t>rite up proposal</a:t>
            </a:r>
          </a:p>
          <a:p>
            <a:pPr marL="812800" lvl="3" indent="-4492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200" dirty="0" smtClean="0"/>
              <a:t>apply for project grant</a:t>
            </a:r>
          </a:p>
          <a:p>
            <a:pPr marL="1717675" lvl="3" indent="0">
              <a:buFont typeface="Arial" panose="020B0604020202020204" pitchFamily="34" charset="0"/>
              <a:buNone/>
            </a:pPr>
            <a:endParaRPr lang="en-NZ" sz="22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NZ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27760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NZ" sz="3600" b="1" dirty="0"/>
              <a:t>l</a:t>
            </a:r>
            <a:r>
              <a:rPr lang="en-NZ" sz="3600" b="1" dirty="0" smtClean="0"/>
              <a:t>iterature review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412776"/>
            <a:ext cx="3430216" cy="5187189"/>
          </a:xfrm>
        </p:spPr>
        <p:txBody>
          <a:bodyPr/>
          <a:lstStyle/>
          <a:p>
            <a:pPr marL="0" indent="0">
              <a:buNone/>
            </a:pPr>
            <a:r>
              <a:rPr lang="en-NZ" sz="2000" b="1" dirty="0" smtClean="0"/>
              <a:t>background</a:t>
            </a:r>
          </a:p>
          <a:p>
            <a:pPr marL="0" indent="0">
              <a:buNone/>
            </a:pPr>
            <a:endParaRPr lang="en-NZ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275216" y="1412776"/>
            <a:ext cx="2952328" cy="5219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000" b="1" dirty="0" err="1"/>
              <a:t>t</a:t>
            </a:r>
            <a:r>
              <a:rPr lang="en-NZ" sz="2000" b="1" dirty="0" err="1" smtClean="0"/>
              <a:t>angata</a:t>
            </a:r>
            <a:r>
              <a:rPr lang="en-NZ" sz="2000" b="1" dirty="0" smtClean="0"/>
              <a:t> </a:t>
            </a:r>
            <a:r>
              <a:rPr lang="en-NZ" sz="2000" b="1" dirty="0" err="1" smtClean="0"/>
              <a:t>whenua</a:t>
            </a:r>
            <a:endParaRPr lang="en-NZ" sz="2000" b="1" dirty="0" smtClean="0"/>
          </a:p>
          <a:p>
            <a:pPr marL="444500" lvl="2" indent="0">
              <a:buNone/>
            </a:pPr>
            <a:endParaRPr lang="en-NZ" sz="1000" dirty="0" smtClean="0"/>
          </a:p>
          <a:p>
            <a:endParaRPr lang="en-NZ" sz="1600" dirty="0" smtClean="0"/>
          </a:p>
          <a:p>
            <a:pPr marL="266700" lvl="1" indent="0">
              <a:buNone/>
            </a:pPr>
            <a:endParaRPr lang="en-NZ" sz="1200" dirty="0"/>
          </a:p>
          <a:p>
            <a:pPr marL="444500" lvl="1" indent="-177800"/>
            <a:endParaRPr lang="en-N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95536" y="764704"/>
            <a:ext cx="849694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3" algn="ctr"/>
            <a:r>
              <a:rPr lang="en-NZ" sz="1600" dirty="0"/>
              <a:t>w</a:t>
            </a:r>
            <a:r>
              <a:rPr lang="en-NZ" sz="1600" dirty="0" smtClean="0"/>
              <a:t>isdom, knowledge &amp; theoretical paradigms from </a:t>
            </a:r>
            <a:r>
              <a:rPr lang="en-NZ" sz="1600" dirty="0" err="1" smtClean="0"/>
              <a:t>tangata</a:t>
            </a:r>
            <a:r>
              <a:rPr lang="en-NZ" sz="1600" dirty="0" smtClean="0"/>
              <a:t> </a:t>
            </a:r>
            <a:r>
              <a:rPr lang="en-NZ" sz="1600" dirty="0" err="1"/>
              <a:t>whenua</a:t>
            </a:r>
            <a:r>
              <a:rPr lang="en-NZ" sz="1600" dirty="0"/>
              <a:t> and other indigenous </a:t>
            </a:r>
            <a:r>
              <a:rPr lang="en-NZ" sz="1600" dirty="0" smtClean="0"/>
              <a:t>peoples</a:t>
            </a:r>
          </a:p>
          <a:p>
            <a:pPr marL="0" lvl="3" algn="ctr"/>
            <a:r>
              <a:rPr lang="en-NZ" sz="1600" dirty="0" smtClean="0"/>
              <a:t>alignment </a:t>
            </a:r>
            <a:r>
              <a:rPr lang="en-NZ" sz="1600" dirty="0"/>
              <a:t>with </a:t>
            </a:r>
            <a:r>
              <a:rPr lang="en-NZ" sz="1600" dirty="0" err="1"/>
              <a:t>Mauri</a:t>
            </a:r>
            <a:r>
              <a:rPr lang="en-NZ" sz="1600" dirty="0"/>
              <a:t> </a:t>
            </a:r>
            <a:r>
              <a:rPr lang="en-NZ" sz="1600" dirty="0" err="1"/>
              <a:t>Ora</a:t>
            </a:r>
            <a:r>
              <a:rPr lang="en-NZ" sz="1600" dirty="0"/>
              <a:t> Framework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7"/>
            <a:ext cx="1591033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" y="1916832"/>
            <a:ext cx="29908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6588224" y="1412776"/>
            <a:ext cx="2520280" cy="5187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b="1" dirty="0" smtClean="0"/>
              <a:t>indigenous peoples</a:t>
            </a:r>
          </a:p>
          <a:p>
            <a:pPr marL="176213" indent="-176213">
              <a:buFont typeface="+mj-lt"/>
              <a:buAutoNum type="arabicPeriod"/>
            </a:pPr>
            <a:endParaRPr lang="en-NZ" sz="1100" dirty="0" smtClean="0"/>
          </a:p>
          <a:p>
            <a:pPr marL="0" indent="0">
              <a:buNone/>
            </a:pPr>
            <a:endParaRPr lang="en-NZ" sz="1100" dirty="0" smtClean="0"/>
          </a:p>
          <a:p>
            <a:pPr marL="176213" indent="-176213">
              <a:buFont typeface="+mj-lt"/>
              <a:buAutoNum type="arabicPeriod"/>
            </a:pPr>
            <a:endParaRPr lang="en-NZ" sz="1100" dirty="0" smtClean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47" y="1842080"/>
            <a:ext cx="1682116" cy="151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90" y="4815537"/>
            <a:ext cx="2736769" cy="110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28" y="3298584"/>
            <a:ext cx="1886029" cy="14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10" y="5929808"/>
            <a:ext cx="1477752" cy="748850"/>
          </a:xfrm>
          <a:prstGeom prst="rect">
            <a:avLst/>
          </a:prstGeom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46" y="1991715"/>
            <a:ext cx="3164073" cy="431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6" y="2138986"/>
            <a:ext cx="3104244" cy="441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24" y="1835420"/>
            <a:ext cx="2756943" cy="457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84168" y="6581001"/>
            <a:ext cx="2682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3150" lvl="1" indent="-263525">
              <a:spcBef>
                <a:spcPts val="1200"/>
              </a:spcBef>
            </a:pPr>
            <a:r>
              <a:rPr lang="en-NZ" sz="1200" dirty="0">
                <a:hlinkClick r:id="rId12"/>
              </a:rPr>
              <a:t>www.raisingvoices.com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5976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principle 1: </a:t>
            </a:r>
            <a:r>
              <a:rPr lang="en-NZ" dirty="0"/>
              <a:t>v</a:t>
            </a:r>
            <a:r>
              <a:rPr lang="en-NZ" dirty="0" smtClean="0"/>
              <a:t>iolence is about POWER 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2" y="1268760"/>
            <a:ext cx="7731493" cy="49685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584" y="1700807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SASA! design </a:t>
            </a: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logic </a:t>
            </a:r>
            <a:endParaRPr lang="en-N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indent="-187325">
              <a:buFont typeface="Wingdings" pitchFamily="2" charset="2"/>
              <a:buChar char="Ø"/>
            </a:pP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violence is caused by </a:t>
            </a:r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imbalance of power </a:t>
            </a:r>
            <a:endParaRPr lang="en-N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indent="-187325">
              <a:buFont typeface="Wingdings" pitchFamily="2" charset="2"/>
              <a:buChar char="Ø"/>
            </a:pP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indent="-187325">
              <a:buFont typeface="Wingdings" pitchFamily="2" charset="2"/>
              <a:buChar char="Ø"/>
            </a:pP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strategies for the prevention of violence must address </a:t>
            </a:r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underlying cause </a:t>
            </a:r>
          </a:p>
          <a:p>
            <a:pPr marL="176213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1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850106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principle 2: power is a social construct 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2" y="1628800"/>
            <a:ext cx="7849560" cy="4536504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67544" y="1628800"/>
            <a:ext cx="8219256" cy="43924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00" dirty="0" smtClean="0"/>
              <a:t>a social norm is a </a:t>
            </a:r>
            <a:r>
              <a:rPr lang="en-NZ" sz="2200" u="sng" dirty="0" smtClean="0"/>
              <a:t>personal belief</a:t>
            </a:r>
            <a:r>
              <a:rPr lang="en-NZ" sz="2200" dirty="0" smtClean="0"/>
              <a:t> about the things that other people do and think </a:t>
            </a:r>
          </a:p>
          <a:p>
            <a:pPr lvl="1"/>
            <a:r>
              <a:rPr lang="en-NZ" sz="2200" b="1" dirty="0" smtClean="0"/>
              <a:t>descriptive norm </a:t>
            </a:r>
            <a:r>
              <a:rPr lang="en-NZ" sz="2200" dirty="0" smtClean="0"/>
              <a:t>(I do it because other people do it) </a:t>
            </a:r>
          </a:p>
          <a:p>
            <a:pPr lvl="1"/>
            <a:r>
              <a:rPr lang="en-NZ" sz="2200" b="1" dirty="0" smtClean="0"/>
              <a:t>injunctive norm </a:t>
            </a:r>
            <a:r>
              <a:rPr lang="en-NZ" sz="2200" dirty="0" smtClean="0"/>
              <a:t>(I do it because other people think I should do it)</a:t>
            </a:r>
          </a:p>
          <a:p>
            <a:pPr lvl="1"/>
            <a:endParaRPr lang="en-NZ" sz="2200" dirty="0" smtClean="0"/>
          </a:p>
          <a:p>
            <a:r>
              <a:rPr lang="en-NZ" sz="2200" dirty="0" smtClean="0"/>
              <a:t>social norms are held in place by the </a:t>
            </a:r>
            <a:r>
              <a:rPr lang="en-NZ" sz="2200" u="sng" dirty="0" smtClean="0"/>
              <a:t>expectations</a:t>
            </a:r>
            <a:r>
              <a:rPr lang="en-NZ" sz="2200" dirty="0" smtClean="0"/>
              <a:t> of  people in our reference group (</a:t>
            </a:r>
            <a:r>
              <a:rPr lang="en-NZ" sz="2200" dirty="0" err="1" smtClean="0"/>
              <a:t>whānau</a:t>
            </a:r>
            <a:r>
              <a:rPr lang="en-NZ" sz="2200" dirty="0" smtClean="0"/>
              <a:t>, community, friends, workmates, society) </a:t>
            </a:r>
          </a:p>
          <a:p>
            <a:pPr marL="0" indent="0">
              <a:buNone/>
            </a:pPr>
            <a:endParaRPr lang="en-NZ" sz="1100" b="0" dirty="0" smtClean="0"/>
          </a:p>
          <a:p>
            <a:pPr marL="0" indent="0">
              <a:buNone/>
            </a:pPr>
            <a:endParaRPr lang="en-NZ" sz="1000" b="0" dirty="0" smtClean="0"/>
          </a:p>
          <a:p>
            <a:pPr marL="0" indent="0">
              <a:buNone/>
            </a:pPr>
            <a:r>
              <a:rPr lang="en-NZ" sz="1000" b="0" dirty="0" err="1" smtClean="0"/>
              <a:t>Bicchieri</a:t>
            </a:r>
            <a:r>
              <a:rPr lang="en-NZ" sz="1000" b="0" dirty="0" smtClean="0"/>
              <a:t>, C. &amp; Mercier, H. (2014). Norms and Beliefs: How Change Occurs. </a:t>
            </a:r>
            <a:r>
              <a:rPr lang="en-NZ" sz="1000" b="0" i="1" dirty="0" smtClean="0"/>
              <a:t>The Jerusalem Philosophical Quarterly,</a:t>
            </a:r>
            <a:r>
              <a:rPr lang="en-NZ" sz="1000" b="0" dirty="0" smtClean="0"/>
              <a:t> 63 (January): 60-82.</a:t>
            </a:r>
            <a:r>
              <a:rPr lang="en-NZ" sz="1100" b="0" dirty="0" smtClean="0"/>
              <a:t> </a:t>
            </a:r>
          </a:p>
          <a:p>
            <a:endParaRPr lang="en-NZ" dirty="0" smtClean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08548" y="1916832"/>
            <a:ext cx="8137248" cy="331236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NZ" b="0" dirty="0" smtClean="0"/>
              <a:t>SASA! design logic </a:t>
            </a:r>
          </a:p>
          <a:p>
            <a:pPr marL="0" indent="0">
              <a:buFont typeface="Wingdings" pitchFamily="2" charset="2"/>
              <a:buNone/>
            </a:pPr>
            <a:r>
              <a:rPr lang="en-NZ" b="0" dirty="0" smtClean="0"/>
              <a:t>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NZ" b="0" dirty="0" smtClean="0"/>
              <a:t>violence is upheld by normalised beliefs about power</a:t>
            </a:r>
          </a:p>
          <a:p>
            <a:pPr marL="171450" indent="-171450">
              <a:buFont typeface="Wingdings" pitchFamily="2" charset="2"/>
              <a:buChar char="Ø"/>
            </a:pPr>
            <a:endParaRPr lang="en-NZ" b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en-NZ" b="0" dirty="0" smtClean="0"/>
              <a:t>violence is upheld by social norms</a:t>
            </a:r>
          </a:p>
          <a:p>
            <a:pPr marL="171450" indent="-171450">
              <a:buFont typeface="Wingdings" pitchFamily="2" charset="2"/>
              <a:buChar char="Ø"/>
            </a:pPr>
            <a:endParaRPr lang="en-NZ" b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en-NZ" b="0" dirty="0" smtClean="0"/>
              <a:t>violence prevention strategies have to target harmful social norms 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3220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74548" cy="648072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principle 3: social norms can change</a:t>
            </a:r>
            <a:endParaRPr lang="en-NZ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9" y="1196752"/>
            <a:ext cx="2349952" cy="49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0" y="1196752"/>
            <a:ext cx="3732278" cy="49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08" y="1196752"/>
            <a:ext cx="2253792" cy="49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4248" y="2132856"/>
            <a:ext cx="72008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e</a:t>
            </a:r>
            <a:r>
              <a:rPr lang="en-NZ" sz="1050" dirty="0" smtClean="0"/>
              <a:t>stablish team</a:t>
            </a:r>
            <a:endParaRPr lang="en-NZ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6956648" y="2285256"/>
            <a:ext cx="720080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g</a:t>
            </a:r>
            <a:r>
              <a:rPr lang="en-NZ" sz="1050" dirty="0" smtClean="0"/>
              <a:t>ather baseline data</a:t>
            </a:r>
            <a:endParaRPr lang="en-NZ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6838230" y="2134007"/>
            <a:ext cx="72008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c</a:t>
            </a:r>
            <a:r>
              <a:rPr lang="en-NZ" sz="1050" dirty="0" smtClean="0"/>
              <a:t>reate resources</a:t>
            </a:r>
            <a:endParaRPr lang="en-NZ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7923584" y="2285256"/>
            <a:ext cx="72008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 smtClean="0"/>
              <a:t>complete surveys</a:t>
            </a:r>
            <a:endParaRPr lang="en-NZ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6638576" y="3098818"/>
            <a:ext cx="885752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d</a:t>
            </a:r>
            <a:r>
              <a:rPr lang="en-NZ" sz="1050" dirty="0" smtClean="0"/>
              <a:t>istribute resources</a:t>
            </a:r>
            <a:endParaRPr lang="en-NZ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6830131" y="3308484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e</a:t>
            </a:r>
            <a:r>
              <a:rPr lang="en-NZ" sz="1050" dirty="0" smtClean="0"/>
              <a:t>ngage with community</a:t>
            </a:r>
            <a:endParaRPr lang="en-NZ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7887053" y="3076047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p</a:t>
            </a:r>
            <a:r>
              <a:rPr lang="en-NZ" sz="1050" dirty="0" smtClean="0"/>
              <a:t>articipate in discussion </a:t>
            </a:r>
            <a:endParaRPr lang="en-NZ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6777270" y="4163147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solidFill>
                  <a:srgbClr val="FFFF00"/>
                </a:solidFill>
              </a:rPr>
              <a:t>p</a:t>
            </a:r>
            <a:r>
              <a:rPr lang="en-NZ" sz="1050" dirty="0" smtClean="0">
                <a:solidFill>
                  <a:srgbClr val="FFFF00"/>
                </a:solidFill>
              </a:rPr>
              <a:t>articipate in discussion </a:t>
            </a:r>
            <a:endParaRPr lang="en-NZ" sz="105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59578" y="4241762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solidFill>
                  <a:srgbClr val="FFFF00"/>
                </a:solidFill>
              </a:rPr>
              <a:t>p</a:t>
            </a:r>
            <a:r>
              <a:rPr lang="en-NZ" sz="1050" dirty="0" smtClean="0">
                <a:solidFill>
                  <a:srgbClr val="FFFF00"/>
                </a:solidFill>
              </a:rPr>
              <a:t>articipate in discussion </a:t>
            </a:r>
            <a:endParaRPr lang="en-NZ" sz="105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0492" y="5307000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solidFill>
                  <a:srgbClr val="FFFF00"/>
                </a:solidFill>
              </a:rPr>
              <a:t>p</a:t>
            </a:r>
            <a:r>
              <a:rPr lang="en-NZ" sz="1050" dirty="0" smtClean="0">
                <a:solidFill>
                  <a:srgbClr val="FFFF00"/>
                </a:solidFill>
              </a:rPr>
              <a:t>articipate in discussion </a:t>
            </a:r>
            <a:endParaRPr lang="en-NZ" sz="105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0707" y="5305021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solidFill>
                  <a:srgbClr val="FFFF00"/>
                </a:solidFill>
              </a:rPr>
              <a:t>p</a:t>
            </a:r>
            <a:r>
              <a:rPr lang="en-NZ" sz="1050" dirty="0" smtClean="0">
                <a:solidFill>
                  <a:srgbClr val="FFFF00"/>
                </a:solidFill>
              </a:rPr>
              <a:t>articipate in discussion </a:t>
            </a:r>
            <a:endParaRPr lang="en-NZ" sz="105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" y="0"/>
            <a:ext cx="908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1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4027</TotalTime>
  <Words>1716</Words>
  <Application>Microsoft Office PowerPoint</Application>
  <PresentationFormat>On-screen Show (4:3)</PresentationFormat>
  <Paragraphs>258</Paragraphs>
  <Slides>37</Slides>
  <Notes>37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Custom Design</vt:lpstr>
      <vt:lpstr> a mātauranga Māori approach to the   community mobilisation model of violence prevention in Hauraki </vt:lpstr>
      <vt:lpstr>PowerPoint Presentation</vt:lpstr>
      <vt:lpstr>2012: identifying the need for research</vt:lpstr>
      <vt:lpstr>2013:  scoping the research theme</vt:lpstr>
      <vt:lpstr>literature review</vt:lpstr>
      <vt:lpstr>principle 1: violence is about POWER </vt:lpstr>
      <vt:lpstr>principle 2: power is a social construct </vt:lpstr>
      <vt:lpstr>principle 3: social norms can change</vt:lpstr>
      <vt:lpstr>PowerPoint Presentation</vt:lpstr>
      <vt:lpstr>SASA! Outcome Tracking Tool  (completed by the Activist/facilitator/team member/observations)  </vt:lpstr>
      <vt:lpstr>SASA! Outcome Tracking Tool  (completed by whānau/community/programme participants)  </vt:lpstr>
      <vt:lpstr>principle 4: critical mass</vt:lpstr>
      <vt:lpstr>PowerPoint Presentation</vt:lpstr>
      <vt:lpstr>2014: the research questions      </vt:lpstr>
      <vt:lpstr>will a social norms approach work? </vt:lpstr>
      <vt:lpstr>a simple word quiz </vt:lpstr>
      <vt:lpstr>PowerPoint Presentation</vt:lpstr>
      <vt:lpstr>evidence of feminities operating in Hauraki (words that are associated with women, n=103) </vt:lpstr>
      <vt:lpstr>PowerPoint Presentation</vt:lpstr>
      <vt:lpstr>PowerPoint Presentation</vt:lpstr>
      <vt:lpstr>designing the prevalence survey</vt:lpstr>
      <vt:lpstr>Designing the the prevalence survey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violence a social norm?</vt:lpstr>
      <vt:lpstr>can a Maori cultural imperative be a social norm? </vt:lpstr>
      <vt:lpstr>the logic for a Mauri-Ora Revolution</vt:lpstr>
      <vt:lpstr>PowerPoint Presentation</vt:lpstr>
      <vt:lpstr>What have we gained? </vt:lpstr>
      <vt:lpstr>2016: SNA strategies for our CM toolkit</vt:lpstr>
      <vt:lpstr>Lead Researcher: Stephanie Palmer stephanie@tumana.maori.nz 07 8668 579 0274846 875  Te Whāriki Manawāhine:  Maree Tukukino  mareeh@hauraki.refuge.co.nz 07 8688475  0272621844   Poutama Mauri Tū Mauri Ora: Denise Messiter denisemessiter@gmail.com 0224317718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Poipoia Tūkino o Hauraki transforming &amp; healing whānau violence in Hauraki</dc:title>
  <dc:creator>Stephanie</dc:creator>
  <cp:lastModifiedBy>Tumana</cp:lastModifiedBy>
  <cp:revision>203</cp:revision>
  <dcterms:created xsi:type="dcterms:W3CDTF">2014-02-17T02:36:37Z</dcterms:created>
  <dcterms:modified xsi:type="dcterms:W3CDTF">2015-10-14T19:11:59Z</dcterms:modified>
</cp:coreProperties>
</file>