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5" r:id="rId2"/>
  </p:sldMasterIdLst>
  <p:sldIdLst>
    <p:sldId id="258" r:id="rId3"/>
    <p:sldId id="256" r:id="rId4"/>
    <p:sldId id="259" r:id="rId5"/>
    <p:sldId id="269" r:id="rId6"/>
    <p:sldId id="273" r:id="rId7"/>
    <p:sldId id="274" r:id="rId8"/>
    <p:sldId id="276" r:id="rId9"/>
    <p:sldId id="275" r:id="rId10"/>
    <p:sldId id="283" r:id="rId11"/>
    <p:sldId id="271" r:id="rId12"/>
    <p:sldId id="272" r:id="rId13"/>
    <p:sldId id="284" r:id="rId14"/>
    <p:sldId id="280" r:id="rId15"/>
    <p:sldId id="281" r:id="rId16"/>
    <p:sldId id="287" r:id="rId17"/>
    <p:sldId id="277" r:id="rId18"/>
    <p:sldId id="279" r:id="rId19"/>
    <p:sldId id="285" r:id="rId20"/>
    <p:sldId id="261" r:id="rId21"/>
    <p:sldId id="265" r:id="rId22"/>
    <p:sldId id="286" r:id="rId23"/>
    <p:sldId id="26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799973"/>
            <a:ext cx="9144000" cy="207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18923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799973"/>
            <a:ext cx="9144000" cy="207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9629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730693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70628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349338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636757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554206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432996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3327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7566799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436725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799973"/>
            <a:ext cx="9144000" cy="207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25790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2628631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2414467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708005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802568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75896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466706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5225994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222594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799973"/>
            <a:ext cx="9144000" cy="207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2029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799973"/>
            <a:ext cx="9144000" cy="207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98521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76849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951283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55522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799973"/>
            <a:ext cx="9144000" cy="207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7295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26262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842BA-FA52-4424-A1CA-6116A35F48E1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47110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3" r:id="rId3"/>
    <p:sldLayoutId id="2147483650" r:id="rId4"/>
    <p:sldLayoutId id="2147483662" r:id="rId5"/>
    <p:sldLayoutId id="214748366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4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97ECB-1793-4BCB-A147-519975C71528}" type="datetimeFigureOut">
              <a:rPr lang="en-NZ" smtClean="0"/>
              <a:pPr/>
              <a:t>18/02/2014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799973"/>
            <a:ext cx="9144000" cy="207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3061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isingvoices.org/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isingvoices.org/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470025"/>
          </a:xfrm>
        </p:spPr>
        <p:txBody>
          <a:bodyPr>
            <a:normAutofit/>
          </a:bodyPr>
          <a:lstStyle/>
          <a:p>
            <a:endParaRPr lang="en-NZ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420888"/>
            <a:ext cx="7848872" cy="2880320"/>
          </a:xfrm>
        </p:spPr>
        <p:txBody>
          <a:bodyPr>
            <a:normAutofit fontScale="92500" lnSpcReduction="10000"/>
          </a:bodyPr>
          <a:lstStyle/>
          <a:p>
            <a:r>
              <a:rPr lang="en-NZ" sz="4000" b="1" dirty="0" smtClean="0">
                <a:solidFill>
                  <a:schemeClr val="tx1"/>
                </a:solidFill>
              </a:rPr>
              <a:t>Te </a:t>
            </a:r>
            <a:r>
              <a:rPr lang="en-NZ" sz="4000" b="1" dirty="0" err="1" smtClean="0">
                <a:solidFill>
                  <a:schemeClr val="tx1"/>
                </a:solidFill>
              </a:rPr>
              <a:t>Poipoia</a:t>
            </a:r>
            <a:r>
              <a:rPr lang="en-NZ" sz="4000" b="1" dirty="0" smtClean="0">
                <a:solidFill>
                  <a:schemeClr val="tx1"/>
                </a:solidFill>
              </a:rPr>
              <a:t> </a:t>
            </a:r>
            <a:r>
              <a:rPr lang="en-NZ" sz="4000" b="1" dirty="0" err="1" smtClean="0">
                <a:solidFill>
                  <a:schemeClr val="tx1"/>
                </a:solidFill>
              </a:rPr>
              <a:t>Tūkino</a:t>
            </a:r>
            <a:r>
              <a:rPr lang="en-NZ" sz="4000" b="1" dirty="0" smtClean="0">
                <a:solidFill>
                  <a:schemeClr val="tx1"/>
                </a:solidFill>
              </a:rPr>
              <a:t> o Hauraki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sz="2400" dirty="0" smtClean="0">
                <a:solidFill>
                  <a:schemeClr val="tx1"/>
                </a:solidFill>
              </a:rPr>
              <a:t>transforming &amp; healing whānau violence in Hauraki</a:t>
            </a:r>
          </a:p>
          <a:p>
            <a:endParaRPr lang="en-NZ" sz="2400" dirty="0" smtClean="0">
              <a:solidFill>
                <a:schemeClr val="tx1"/>
              </a:solidFill>
            </a:endParaRPr>
          </a:p>
          <a:p>
            <a:endParaRPr lang="en-NZ" sz="2400" dirty="0">
              <a:solidFill>
                <a:schemeClr val="tx1"/>
              </a:solidFill>
            </a:endParaRPr>
          </a:p>
          <a:p>
            <a:endParaRPr lang="en-NZ" sz="2400" dirty="0">
              <a:solidFill>
                <a:schemeClr val="tx1"/>
              </a:solidFill>
            </a:endParaRPr>
          </a:p>
          <a:p>
            <a:r>
              <a:rPr lang="en-NZ" sz="2200" dirty="0" err="1" smtClean="0">
                <a:solidFill>
                  <a:schemeClr val="tx1"/>
                </a:solidFill>
              </a:rPr>
              <a:t>Ngā</a:t>
            </a:r>
            <a:r>
              <a:rPr lang="en-NZ" sz="2200" dirty="0" smtClean="0">
                <a:solidFill>
                  <a:schemeClr val="tx1"/>
                </a:solidFill>
              </a:rPr>
              <a:t> </a:t>
            </a:r>
            <a:r>
              <a:rPr lang="en-NZ" sz="2200" dirty="0" err="1" smtClean="0">
                <a:solidFill>
                  <a:schemeClr val="tx1"/>
                </a:solidFill>
              </a:rPr>
              <a:t>Kānohi</a:t>
            </a:r>
            <a:r>
              <a:rPr lang="en-NZ" sz="2200" dirty="0" smtClean="0">
                <a:solidFill>
                  <a:schemeClr val="tx1"/>
                </a:solidFill>
              </a:rPr>
              <a:t> </a:t>
            </a:r>
            <a:r>
              <a:rPr lang="en-NZ" sz="2200" dirty="0" err="1" smtClean="0">
                <a:solidFill>
                  <a:schemeClr val="tx1"/>
                </a:solidFill>
              </a:rPr>
              <a:t>Kitea</a:t>
            </a:r>
            <a:r>
              <a:rPr lang="en-NZ" sz="2200" dirty="0" smtClean="0">
                <a:solidFill>
                  <a:schemeClr val="tx1"/>
                </a:solidFill>
              </a:rPr>
              <a:t> Development Grant</a:t>
            </a:r>
          </a:p>
          <a:p>
            <a:r>
              <a:rPr lang="en-NZ" sz="2200" dirty="0" smtClean="0">
                <a:solidFill>
                  <a:schemeClr val="tx1"/>
                </a:solidFill>
              </a:rPr>
              <a:t>Health Research Council of NZ </a:t>
            </a:r>
            <a:endParaRPr lang="en-NZ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64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NZ" sz="3600" b="1" dirty="0" smtClean="0"/>
              <a:t>Community Mobilisation</a:t>
            </a:r>
            <a:br>
              <a:rPr lang="en-NZ" sz="3600" b="1" dirty="0" smtClean="0"/>
            </a:br>
            <a:endParaRPr lang="en-NZ" sz="3600" b="1" dirty="0"/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7846479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8892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l"/>
            <a:r>
              <a:rPr lang="en-NZ" sz="6000" b="1" dirty="0">
                <a:latin typeface="Bradley Hand ITC" panose="03070402050302030203" pitchFamily="66" charset="0"/>
              </a:rPr>
              <a:t>SASA</a:t>
            </a:r>
            <a:r>
              <a:rPr lang="en-NZ" sz="6000" b="1" dirty="0" smtClean="0">
                <a:latin typeface="Bradley Hand ITC" panose="03070402050302030203" pitchFamily="66" charset="0"/>
              </a:rPr>
              <a:t>! </a:t>
            </a:r>
            <a:br>
              <a:rPr lang="en-NZ" sz="6000" b="1" dirty="0" smtClean="0">
                <a:latin typeface="Bradley Hand ITC" panose="03070402050302030203" pitchFamily="66" charset="0"/>
              </a:rPr>
            </a:br>
            <a:endParaRPr lang="en-NZ" sz="2000" b="1" dirty="0">
              <a:latin typeface="Bradley Hand ITC" panose="03070402050302030203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929411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primary prevention model</a:t>
            </a:r>
          </a:p>
          <a:p>
            <a:pPr lvl="1"/>
            <a:r>
              <a:rPr lang="en-GB" dirty="0" smtClean="0"/>
              <a:t>stop violence </a:t>
            </a:r>
            <a:r>
              <a:rPr lang="en-GB" b="1" dirty="0" smtClean="0"/>
              <a:t>before it starts</a:t>
            </a:r>
          </a:p>
          <a:p>
            <a:pPr lvl="1"/>
            <a:r>
              <a:rPr lang="en-GB" dirty="0" smtClean="0"/>
              <a:t>systematic process for </a:t>
            </a:r>
            <a:r>
              <a:rPr lang="en-GB" b="1" dirty="0" smtClean="0"/>
              <a:t>reducing the prevalence</a:t>
            </a:r>
            <a:r>
              <a:rPr lang="en-GB" dirty="0" smtClean="0"/>
              <a:t> of violence 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strengthen skillsets of </a:t>
            </a:r>
            <a:r>
              <a:rPr lang="en-GB" dirty="0" smtClean="0">
                <a:latin typeface="Bradley Hand ITC" panose="03070402050302030203" pitchFamily="66" charset="0"/>
              </a:rPr>
              <a:t>SASA! </a:t>
            </a:r>
            <a:r>
              <a:rPr lang="en-GB" dirty="0" smtClean="0"/>
              <a:t>team to</a:t>
            </a:r>
            <a:endParaRPr lang="en-GB" dirty="0"/>
          </a:p>
          <a:p>
            <a:pPr lvl="1"/>
            <a:r>
              <a:rPr lang="en-GB" b="1" dirty="0" smtClean="0"/>
              <a:t>S</a:t>
            </a:r>
            <a:r>
              <a:rPr lang="en-GB" dirty="0" smtClean="0"/>
              <a:t>tart!, </a:t>
            </a:r>
            <a:r>
              <a:rPr lang="en-GB" b="1" dirty="0" smtClean="0"/>
              <a:t>A</a:t>
            </a:r>
            <a:r>
              <a:rPr lang="en-GB" dirty="0" smtClean="0"/>
              <a:t>wareness!, </a:t>
            </a:r>
            <a:r>
              <a:rPr lang="en-GB" b="1" dirty="0" smtClean="0"/>
              <a:t>A</a:t>
            </a:r>
            <a:r>
              <a:rPr lang="en-GB" dirty="0" smtClean="0"/>
              <a:t>ction!, </a:t>
            </a:r>
            <a:r>
              <a:rPr lang="en-GB" b="1" dirty="0" smtClean="0"/>
              <a:t>S</a:t>
            </a:r>
            <a:r>
              <a:rPr lang="en-GB" dirty="0" smtClean="0"/>
              <a:t>upport!</a:t>
            </a:r>
          </a:p>
          <a:p>
            <a:pPr lvl="1"/>
            <a:r>
              <a:rPr lang="en-GB" b="1" dirty="0" err="1" smtClean="0"/>
              <a:t>T</a:t>
            </a:r>
            <a:r>
              <a:rPr lang="en-GB" dirty="0" err="1" smtClean="0"/>
              <a:t>ohunga</a:t>
            </a:r>
            <a:r>
              <a:rPr lang="en-GB" dirty="0" smtClean="0"/>
              <a:t>! </a:t>
            </a:r>
            <a:r>
              <a:rPr lang="en-GB" b="1" dirty="0" err="1" smtClean="0"/>
              <a:t>M</a:t>
            </a:r>
            <a:r>
              <a:rPr lang="en-GB" dirty="0" err="1" smtClean="0"/>
              <a:t>atakite</a:t>
            </a:r>
            <a:r>
              <a:rPr lang="en-GB" dirty="0" smtClean="0"/>
              <a:t>! </a:t>
            </a:r>
            <a:r>
              <a:rPr lang="en-GB" b="1" dirty="0" smtClean="0"/>
              <a:t>T</a:t>
            </a:r>
            <a:r>
              <a:rPr lang="en-GB" dirty="0" smtClean="0"/>
              <a:t>oa! </a:t>
            </a:r>
            <a:r>
              <a:rPr lang="en-GB" b="1" dirty="0" err="1" smtClean="0"/>
              <a:t>K</a:t>
            </a:r>
            <a:r>
              <a:rPr lang="en-GB" dirty="0" err="1" smtClean="0"/>
              <a:t>aiako</a:t>
            </a:r>
            <a:r>
              <a:rPr lang="en-GB" dirty="0" smtClean="0"/>
              <a:t>! 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engagement in community activism </a:t>
            </a:r>
            <a:endParaRPr lang="en-GB" dirty="0"/>
          </a:p>
          <a:p>
            <a:pPr lvl="1"/>
            <a:r>
              <a:rPr lang="en-GB" dirty="0" smtClean="0"/>
              <a:t>programmes/strategies/activities</a:t>
            </a:r>
          </a:p>
          <a:p>
            <a:pPr lvl="1"/>
            <a:r>
              <a:rPr lang="en-GB" dirty="0" smtClean="0"/>
              <a:t>replace negative social norms with  beneficial norms</a:t>
            </a:r>
          </a:p>
          <a:p>
            <a:pPr lvl="1"/>
            <a:r>
              <a:rPr lang="en-GB" dirty="0" smtClean="0"/>
              <a:t>produce outcomes (knowledge, attitudes, skills, behaviours) 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track outcomes/gather evidence of change 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223795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en-NZ" sz="3600" b="1" dirty="0" smtClean="0"/>
              <a:t>2. Project design</a:t>
            </a:r>
            <a:r>
              <a:rPr lang="en-NZ" sz="3600" b="1" dirty="0" smtClean="0">
                <a:latin typeface="Bradley Hand ITC" panose="03070402050302030203" pitchFamily="66" charset="0"/>
              </a:rPr>
              <a:t> </a:t>
            </a:r>
            <a:r>
              <a:rPr lang="en-NZ" sz="6000" b="1" dirty="0" smtClean="0">
                <a:latin typeface="Bradley Hand ITC" panose="03070402050302030203" pitchFamily="66" charset="0"/>
              </a:rPr>
              <a:t/>
            </a:r>
            <a:br>
              <a:rPr lang="en-NZ" sz="6000" b="1" dirty="0" smtClean="0">
                <a:latin typeface="Bradley Hand ITC" panose="03070402050302030203" pitchFamily="66" charset="0"/>
              </a:rPr>
            </a:br>
            <a:endParaRPr lang="en-NZ" sz="2000" b="1" dirty="0">
              <a:latin typeface="Bradley Hand ITC" panose="03070402050302030203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500141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NZ" sz="3400" b="1" dirty="0" smtClean="0"/>
              <a:t>Te Whāriki </a:t>
            </a:r>
          </a:p>
          <a:p>
            <a:endParaRPr lang="en-NZ" dirty="0" smtClean="0"/>
          </a:p>
          <a:p>
            <a:pPr lvl="1"/>
            <a:r>
              <a:rPr lang="en-NZ" b="1" dirty="0"/>
              <a:t>a</a:t>
            </a:r>
            <a:r>
              <a:rPr lang="en-NZ" b="1" dirty="0" smtClean="0"/>
              <a:t>lignment</a:t>
            </a:r>
            <a:r>
              <a:rPr lang="en-NZ" dirty="0" smtClean="0"/>
              <a:t> of </a:t>
            </a:r>
            <a:r>
              <a:rPr lang="en-NZ" dirty="0" smtClean="0">
                <a:latin typeface="Bradley Hand ITC" panose="03070402050302030203" pitchFamily="66" charset="0"/>
              </a:rPr>
              <a:t>SASA!</a:t>
            </a:r>
            <a:r>
              <a:rPr lang="en-NZ" dirty="0" smtClean="0"/>
              <a:t> with </a:t>
            </a:r>
            <a:r>
              <a:rPr lang="en-NZ" dirty="0" err="1" smtClean="0"/>
              <a:t>Poutama</a:t>
            </a:r>
            <a:r>
              <a:rPr lang="en-NZ" dirty="0" smtClean="0"/>
              <a:t> </a:t>
            </a:r>
            <a:r>
              <a:rPr lang="en-NZ" dirty="0" err="1" smtClean="0"/>
              <a:t>Mauri</a:t>
            </a:r>
            <a:r>
              <a:rPr lang="en-NZ" dirty="0" smtClean="0"/>
              <a:t> </a:t>
            </a:r>
            <a:r>
              <a:rPr lang="en-NZ" dirty="0" err="1" smtClean="0"/>
              <a:t>Ora</a:t>
            </a:r>
            <a:r>
              <a:rPr lang="en-NZ" dirty="0" smtClean="0"/>
              <a:t> </a:t>
            </a:r>
            <a:r>
              <a:rPr lang="en-NZ" dirty="0" err="1" smtClean="0"/>
              <a:t>Mauri</a:t>
            </a:r>
            <a:r>
              <a:rPr lang="en-NZ" dirty="0" smtClean="0"/>
              <a:t> </a:t>
            </a:r>
            <a:r>
              <a:rPr lang="en-NZ" dirty="0" err="1" smtClean="0"/>
              <a:t>Tu</a:t>
            </a:r>
            <a:r>
              <a:rPr lang="en-NZ" dirty="0" smtClean="0"/>
              <a:t>! </a:t>
            </a:r>
          </a:p>
          <a:p>
            <a:pPr lvl="1"/>
            <a:endParaRPr lang="en-NZ" dirty="0" smtClean="0"/>
          </a:p>
          <a:p>
            <a:pPr lvl="1"/>
            <a:r>
              <a:rPr lang="en-NZ" b="1" dirty="0"/>
              <a:t>d</a:t>
            </a:r>
            <a:r>
              <a:rPr lang="en-NZ" b="1" dirty="0" smtClean="0"/>
              <a:t>iscuss/identify</a:t>
            </a:r>
            <a:r>
              <a:rPr lang="en-NZ" dirty="0" smtClean="0"/>
              <a:t> content, themes, strategies, social norms (what do we know? what works?) </a:t>
            </a:r>
          </a:p>
          <a:p>
            <a:pPr lvl="1"/>
            <a:endParaRPr lang="en-NZ" dirty="0" smtClean="0"/>
          </a:p>
          <a:p>
            <a:pPr lvl="1"/>
            <a:r>
              <a:rPr lang="en-NZ" b="1" dirty="0" smtClean="0"/>
              <a:t>develop</a:t>
            </a:r>
            <a:r>
              <a:rPr lang="en-NZ" dirty="0" smtClean="0"/>
              <a:t> </a:t>
            </a:r>
            <a:r>
              <a:rPr lang="en-NZ" b="1" dirty="0" err="1" smtClean="0"/>
              <a:t>mātauranga</a:t>
            </a:r>
            <a:r>
              <a:rPr lang="en-NZ" b="1" dirty="0" smtClean="0"/>
              <a:t> Māori </a:t>
            </a:r>
            <a:r>
              <a:rPr lang="en-NZ" dirty="0" smtClean="0"/>
              <a:t>resources</a:t>
            </a:r>
            <a:r>
              <a:rPr lang="en-NZ" dirty="0"/>
              <a:t> </a:t>
            </a:r>
            <a:r>
              <a:rPr lang="en-NZ" dirty="0" smtClean="0"/>
              <a:t>&amp;  tools </a:t>
            </a:r>
          </a:p>
          <a:p>
            <a:pPr lvl="1"/>
            <a:endParaRPr lang="en-NZ" dirty="0" smtClean="0"/>
          </a:p>
          <a:p>
            <a:pPr lvl="1"/>
            <a:r>
              <a:rPr lang="en-NZ" b="1" dirty="0"/>
              <a:t>d</a:t>
            </a:r>
            <a:r>
              <a:rPr lang="en-NZ" b="1" dirty="0" smtClean="0"/>
              <a:t>eliver</a:t>
            </a:r>
            <a:r>
              <a:rPr lang="en-NZ" dirty="0" smtClean="0"/>
              <a:t> four (4) community mobilisation programmes, events, activities </a:t>
            </a:r>
          </a:p>
          <a:p>
            <a:pPr lvl="1"/>
            <a:endParaRPr lang="en-NZ" dirty="0" smtClean="0"/>
          </a:p>
          <a:p>
            <a:pPr lvl="1"/>
            <a:r>
              <a:rPr lang="en-NZ" b="1" dirty="0"/>
              <a:t>p</a:t>
            </a:r>
            <a:r>
              <a:rPr lang="en-NZ" b="1" dirty="0" smtClean="0"/>
              <a:t>ilot</a:t>
            </a:r>
            <a:r>
              <a:rPr lang="en-NZ" dirty="0" smtClean="0"/>
              <a:t> </a:t>
            </a:r>
            <a:r>
              <a:rPr lang="en-NZ" dirty="0" err="1" smtClean="0"/>
              <a:t>mātauranga</a:t>
            </a:r>
            <a:r>
              <a:rPr lang="en-NZ" dirty="0" smtClean="0"/>
              <a:t> Māori versions of the outcome tracking tool  </a:t>
            </a:r>
          </a:p>
          <a:p>
            <a:pPr lvl="1"/>
            <a:endParaRPr lang="en-NZ" dirty="0" smtClean="0"/>
          </a:p>
          <a:p>
            <a:endParaRPr lang="en-N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500141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NZ" sz="3400" b="1" dirty="0" smtClean="0"/>
              <a:t>Whānau &amp; Community </a:t>
            </a:r>
          </a:p>
          <a:p>
            <a:endParaRPr lang="en-NZ" dirty="0" smtClean="0"/>
          </a:p>
          <a:p>
            <a:pPr lvl="1"/>
            <a:r>
              <a:rPr lang="en-NZ" b="1" dirty="0"/>
              <a:t>p</a:t>
            </a:r>
            <a:r>
              <a:rPr lang="en-NZ" b="1" dirty="0" smtClean="0"/>
              <a:t>articipate</a:t>
            </a:r>
            <a:r>
              <a:rPr lang="en-NZ" dirty="0" smtClean="0"/>
              <a:t> in programmes, events, activities, discussions</a:t>
            </a:r>
          </a:p>
          <a:p>
            <a:pPr lvl="1"/>
            <a:endParaRPr lang="en-NZ" dirty="0" smtClean="0"/>
          </a:p>
          <a:p>
            <a:pPr lvl="1"/>
            <a:r>
              <a:rPr lang="en-NZ" b="1" dirty="0"/>
              <a:t>c</a:t>
            </a:r>
            <a:r>
              <a:rPr lang="en-NZ" b="1" dirty="0" smtClean="0"/>
              <a:t>omplete</a:t>
            </a:r>
            <a:r>
              <a:rPr lang="en-NZ" dirty="0" smtClean="0"/>
              <a:t> assessment tools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53738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sz="4000" b="1" dirty="0" smtClean="0">
                <a:latin typeface="Bradley Hand ITC" panose="03070402050302030203" pitchFamily="66" charset="0"/>
              </a:rPr>
              <a:t>SASA!</a:t>
            </a:r>
            <a:r>
              <a:rPr lang="en-NZ" sz="4000" b="1" dirty="0" smtClean="0"/>
              <a:t> </a:t>
            </a:r>
            <a:r>
              <a:rPr lang="en-NZ" sz="3200" b="1" dirty="0" smtClean="0"/>
              <a:t>process</a:t>
            </a:r>
            <a:endParaRPr lang="en-NZ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NZ" dirty="0" smtClean="0"/>
              <a:t>Phase 1</a:t>
            </a:r>
            <a:r>
              <a:rPr lang="en-NZ" b="1" dirty="0" smtClean="0"/>
              <a:t>: S</a:t>
            </a:r>
            <a:r>
              <a:rPr lang="en-NZ" dirty="0" smtClean="0"/>
              <a:t>tart/</a:t>
            </a:r>
            <a:r>
              <a:rPr lang="en-NZ" b="1" dirty="0" err="1" smtClean="0"/>
              <a:t>T</a:t>
            </a:r>
            <a:r>
              <a:rPr lang="en-NZ" dirty="0" err="1" smtClean="0"/>
              <a:t>ohunga</a:t>
            </a:r>
            <a:endParaRPr lang="en-NZ" dirty="0" smtClean="0"/>
          </a:p>
          <a:p>
            <a:pPr lvl="1"/>
            <a:r>
              <a:rPr lang="en-NZ" sz="1800" dirty="0" smtClean="0"/>
              <a:t>identify intended outcomes</a:t>
            </a:r>
          </a:p>
          <a:p>
            <a:pPr lvl="1"/>
            <a:r>
              <a:rPr lang="en-NZ" sz="1800" dirty="0" smtClean="0"/>
              <a:t>plan the strategies</a:t>
            </a:r>
          </a:p>
          <a:p>
            <a:pPr lvl="1"/>
            <a:r>
              <a:rPr lang="en-NZ" sz="1800" dirty="0"/>
              <a:t>m</a:t>
            </a:r>
            <a:r>
              <a:rPr lang="en-NZ" sz="1800" dirty="0" smtClean="0"/>
              <a:t>onitor progress</a:t>
            </a:r>
          </a:p>
          <a:p>
            <a:pPr lvl="1"/>
            <a:r>
              <a:rPr lang="en-NZ" sz="1800" dirty="0" smtClean="0"/>
              <a:t>implement activities</a:t>
            </a:r>
          </a:p>
          <a:p>
            <a:pPr lvl="1"/>
            <a:r>
              <a:rPr lang="en-NZ" sz="1800" dirty="0"/>
              <a:t>a</a:t>
            </a:r>
            <a:r>
              <a:rPr lang="en-NZ" sz="1800" dirty="0" smtClean="0"/>
              <a:t>ssessment dialogues</a:t>
            </a:r>
          </a:p>
          <a:p>
            <a:pPr lvl="1"/>
            <a:r>
              <a:rPr lang="en-NZ" sz="1800" dirty="0"/>
              <a:t>t</a:t>
            </a:r>
            <a:r>
              <a:rPr lang="en-NZ" sz="1800" dirty="0" smtClean="0"/>
              <a:t>rack outcomes </a:t>
            </a:r>
          </a:p>
          <a:p>
            <a:pPr lvl="1"/>
            <a:r>
              <a:rPr lang="en-NZ" sz="1800" dirty="0" smtClean="0"/>
              <a:t>reporting  </a:t>
            </a:r>
          </a:p>
          <a:p>
            <a:pPr lvl="1"/>
            <a:endParaRPr lang="en-NZ" dirty="0" smtClean="0"/>
          </a:p>
          <a:p>
            <a:r>
              <a:rPr lang="en-NZ" dirty="0" smtClean="0"/>
              <a:t>Phase 2: </a:t>
            </a:r>
            <a:r>
              <a:rPr lang="en-NZ" b="1" dirty="0" smtClean="0"/>
              <a:t>A</a:t>
            </a:r>
            <a:r>
              <a:rPr lang="en-NZ" dirty="0" smtClean="0"/>
              <a:t>wareness/</a:t>
            </a:r>
            <a:r>
              <a:rPr lang="en-NZ" b="1" dirty="0" err="1" smtClean="0"/>
              <a:t>M</a:t>
            </a:r>
            <a:r>
              <a:rPr lang="en-NZ" dirty="0" err="1" smtClean="0"/>
              <a:t>atakite</a:t>
            </a:r>
            <a:endParaRPr lang="en-NZ" dirty="0" smtClean="0"/>
          </a:p>
          <a:p>
            <a:pPr lvl="1"/>
            <a:r>
              <a:rPr lang="en-NZ" sz="1800" dirty="0" smtClean="0"/>
              <a:t>identify intended outcomes</a:t>
            </a:r>
          </a:p>
          <a:p>
            <a:pPr lvl="1"/>
            <a:r>
              <a:rPr lang="en-NZ" sz="1800" dirty="0" smtClean="0"/>
              <a:t>plan the strategies</a:t>
            </a:r>
          </a:p>
          <a:p>
            <a:pPr lvl="1"/>
            <a:r>
              <a:rPr lang="en-NZ" sz="1800" dirty="0" smtClean="0"/>
              <a:t>monitor progress</a:t>
            </a:r>
          </a:p>
          <a:p>
            <a:pPr lvl="1"/>
            <a:r>
              <a:rPr lang="en-NZ" sz="1800" dirty="0" smtClean="0"/>
              <a:t>implement activities</a:t>
            </a:r>
          </a:p>
          <a:p>
            <a:pPr lvl="1"/>
            <a:r>
              <a:rPr lang="en-NZ" sz="1800" dirty="0" smtClean="0"/>
              <a:t>assessment dialogues</a:t>
            </a:r>
          </a:p>
          <a:p>
            <a:pPr lvl="1"/>
            <a:r>
              <a:rPr lang="en-NZ" sz="1800" dirty="0" smtClean="0"/>
              <a:t>track outcomes</a:t>
            </a:r>
          </a:p>
          <a:p>
            <a:pPr lvl="1"/>
            <a:r>
              <a:rPr lang="en-NZ" sz="1800" dirty="0" smtClean="0"/>
              <a:t>reporting  </a:t>
            </a:r>
          </a:p>
          <a:p>
            <a:endParaRPr lang="en-NZ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NZ" dirty="0" smtClean="0"/>
              <a:t>Phase 3: </a:t>
            </a:r>
            <a:r>
              <a:rPr lang="en-NZ" b="1" dirty="0" smtClean="0"/>
              <a:t>S</a:t>
            </a:r>
            <a:r>
              <a:rPr lang="en-NZ" dirty="0" smtClean="0"/>
              <a:t>upport/</a:t>
            </a:r>
            <a:r>
              <a:rPr lang="en-NZ" b="1" dirty="0" smtClean="0"/>
              <a:t>T</a:t>
            </a:r>
            <a:r>
              <a:rPr lang="en-NZ" dirty="0" smtClean="0"/>
              <a:t>oa</a:t>
            </a:r>
          </a:p>
          <a:p>
            <a:pPr lvl="1"/>
            <a:r>
              <a:rPr lang="en-NZ" sz="1800" dirty="0" smtClean="0"/>
              <a:t>identify intended outcomes</a:t>
            </a:r>
          </a:p>
          <a:p>
            <a:pPr lvl="1"/>
            <a:r>
              <a:rPr lang="en-NZ" sz="1800" dirty="0" smtClean="0"/>
              <a:t>plan the strategies</a:t>
            </a:r>
          </a:p>
          <a:p>
            <a:pPr lvl="1"/>
            <a:r>
              <a:rPr lang="en-NZ" sz="1800" dirty="0" smtClean="0"/>
              <a:t>monitor progress</a:t>
            </a:r>
          </a:p>
          <a:p>
            <a:pPr lvl="1"/>
            <a:r>
              <a:rPr lang="en-NZ" sz="1800" dirty="0" smtClean="0"/>
              <a:t>implement activities</a:t>
            </a:r>
          </a:p>
          <a:p>
            <a:pPr lvl="1"/>
            <a:r>
              <a:rPr lang="en-NZ" sz="1800" dirty="0" smtClean="0"/>
              <a:t>assessment dialogues</a:t>
            </a:r>
          </a:p>
          <a:p>
            <a:pPr lvl="1"/>
            <a:r>
              <a:rPr lang="en-NZ" sz="1800" dirty="0" smtClean="0"/>
              <a:t>track outcomes</a:t>
            </a:r>
          </a:p>
          <a:p>
            <a:pPr lvl="1"/>
            <a:r>
              <a:rPr lang="en-NZ" sz="1800" dirty="0" smtClean="0"/>
              <a:t>reporting  </a:t>
            </a:r>
          </a:p>
          <a:p>
            <a:endParaRPr lang="en-NZ" dirty="0" smtClean="0"/>
          </a:p>
          <a:p>
            <a:r>
              <a:rPr lang="en-NZ" dirty="0" smtClean="0"/>
              <a:t>Phase 4</a:t>
            </a:r>
            <a:r>
              <a:rPr lang="en-NZ" b="1" dirty="0" smtClean="0"/>
              <a:t>: A</a:t>
            </a:r>
            <a:r>
              <a:rPr lang="en-NZ" dirty="0" smtClean="0"/>
              <a:t>ction/</a:t>
            </a:r>
            <a:r>
              <a:rPr lang="en-NZ" b="1" dirty="0" err="1" smtClean="0"/>
              <a:t>K</a:t>
            </a:r>
            <a:r>
              <a:rPr lang="en-NZ" dirty="0" err="1" smtClean="0"/>
              <a:t>aiako</a:t>
            </a:r>
            <a:endParaRPr lang="en-NZ" dirty="0" smtClean="0"/>
          </a:p>
          <a:p>
            <a:pPr lvl="1"/>
            <a:r>
              <a:rPr lang="en-NZ" sz="1800" dirty="0" smtClean="0"/>
              <a:t>identify intended outcomes</a:t>
            </a:r>
          </a:p>
          <a:p>
            <a:pPr lvl="1"/>
            <a:r>
              <a:rPr lang="en-NZ" sz="1800" dirty="0" smtClean="0"/>
              <a:t>plan the strategies</a:t>
            </a:r>
          </a:p>
          <a:p>
            <a:pPr lvl="1"/>
            <a:r>
              <a:rPr lang="en-NZ" sz="1800" dirty="0" smtClean="0"/>
              <a:t>monitor progress</a:t>
            </a:r>
          </a:p>
          <a:p>
            <a:pPr lvl="1"/>
            <a:r>
              <a:rPr lang="en-NZ" sz="1800" dirty="0" smtClean="0"/>
              <a:t>implement activities</a:t>
            </a:r>
          </a:p>
          <a:p>
            <a:pPr lvl="1"/>
            <a:r>
              <a:rPr lang="en-NZ" sz="1800" dirty="0" smtClean="0"/>
              <a:t>assessment dialogues</a:t>
            </a:r>
          </a:p>
          <a:p>
            <a:pPr lvl="1"/>
            <a:r>
              <a:rPr lang="en-NZ" sz="1800" dirty="0" smtClean="0"/>
              <a:t>track outcomes</a:t>
            </a:r>
          </a:p>
          <a:p>
            <a:pPr lvl="1"/>
            <a:r>
              <a:rPr lang="en-NZ" sz="1800" dirty="0" smtClean="0"/>
              <a:t>reporting  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76485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sz="3200" b="1" dirty="0" smtClean="0"/>
              <a:t>Assessment Dialogues </a:t>
            </a:r>
            <a:endParaRPr lang="en-NZ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ts val="1200"/>
              </a:spcBef>
            </a:pPr>
            <a:r>
              <a:rPr lang="en-NZ" dirty="0"/>
              <a:t>k</a:t>
            </a:r>
            <a:r>
              <a:rPr lang="en-NZ" dirty="0" smtClean="0"/>
              <a:t>ey messages</a:t>
            </a:r>
          </a:p>
          <a:p>
            <a:pPr>
              <a:spcBef>
                <a:spcPts val="1200"/>
              </a:spcBef>
            </a:pPr>
            <a:endParaRPr lang="en-NZ" dirty="0" smtClean="0"/>
          </a:p>
          <a:p>
            <a:pPr>
              <a:spcBef>
                <a:spcPts val="900"/>
              </a:spcBef>
            </a:pPr>
            <a:r>
              <a:rPr lang="en-NZ" dirty="0" smtClean="0"/>
              <a:t>dialogue guides for each phase of model</a:t>
            </a:r>
          </a:p>
          <a:p>
            <a:pPr>
              <a:spcBef>
                <a:spcPts val="900"/>
              </a:spcBef>
            </a:pPr>
            <a:endParaRPr lang="en-NZ" dirty="0"/>
          </a:p>
          <a:p>
            <a:pPr>
              <a:spcBef>
                <a:spcPts val="900"/>
              </a:spcBef>
            </a:pPr>
            <a:endParaRPr lang="en-NZ" dirty="0" smtClean="0"/>
          </a:p>
          <a:p>
            <a:r>
              <a:rPr lang="en-NZ" dirty="0" smtClean="0"/>
              <a:t>similar to focus group discussion themes</a:t>
            </a:r>
          </a:p>
          <a:p>
            <a:endParaRPr lang="en-NZ" dirty="0" smtClean="0"/>
          </a:p>
          <a:p>
            <a:r>
              <a:rPr lang="en-NZ" dirty="0" smtClean="0"/>
              <a:t>reflected/reinforced in activities for each phase</a:t>
            </a:r>
          </a:p>
          <a:p>
            <a:endParaRPr lang="en-NZ" dirty="0" smtClean="0"/>
          </a:p>
          <a:p>
            <a:r>
              <a:rPr lang="en-NZ" dirty="0"/>
              <a:t>i</a:t>
            </a:r>
            <a:r>
              <a:rPr lang="en-NZ" dirty="0" smtClean="0"/>
              <a:t>nforms the survey for tracking outcomes  </a:t>
            </a:r>
          </a:p>
          <a:p>
            <a:pPr marL="0" indent="0">
              <a:buNone/>
            </a:pPr>
            <a:endParaRPr lang="en-NZ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NZ" dirty="0" smtClean="0">
                <a:latin typeface="Bradley Hand ITC" panose="03070402050302030203" pitchFamily="66" charset="0"/>
              </a:rPr>
              <a:t>SASA!</a:t>
            </a:r>
            <a:r>
              <a:rPr lang="en-NZ" dirty="0" smtClean="0"/>
              <a:t> Phase 1  example </a:t>
            </a:r>
          </a:p>
          <a:p>
            <a:endParaRPr lang="en-NZ" dirty="0" smtClean="0"/>
          </a:p>
          <a:p>
            <a:pPr lvl="1"/>
            <a:r>
              <a:rPr lang="en-NZ" dirty="0" smtClean="0"/>
              <a:t>What types of violence do women/children  experience in our community? </a:t>
            </a:r>
          </a:p>
          <a:p>
            <a:pPr lvl="1"/>
            <a:endParaRPr lang="en-NZ" dirty="0"/>
          </a:p>
          <a:p>
            <a:pPr lvl="1"/>
            <a:r>
              <a:rPr lang="en-NZ" dirty="0" smtClean="0"/>
              <a:t>Would you consider violence against women/children an injustice? </a:t>
            </a:r>
          </a:p>
          <a:p>
            <a:pPr lvl="1"/>
            <a:endParaRPr lang="en-NZ" dirty="0" smtClean="0"/>
          </a:p>
          <a:p>
            <a:pPr lvl="1"/>
            <a:r>
              <a:rPr lang="en-NZ" dirty="0" smtClean="0"/>
              <a:t>What does it mean for men and women to balance power in their relationship?  </a:t>
            </a:r>
          </a:p>
          <a:p>
            <a:pPr lvl="1"/>
            <a:endParaRPr lang="en-NZ" dirty="0"/>
          </a:p>
          <a:p>
            <a:pPr lvl="1"/>
            <a:r>
              <a:rPr lang="en-NZ" dirty="0" smtClean="0"/>
              <a:t>How do people in our community react to a woman experiencing violence?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193719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sz="2800" b="1" dirty="0" smtClean="0"/>
              <a:t>Community Mobilisation Strategies/Activities</a:t>
            </a:r>
            <a:endParaRPr lang="en-NZ" sz="2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spcBef>
                <a:spcPts val="1200"/>
              </a:spcBef>
            </a:pPr>
            <a:r>
              <a:rPr lang="en-NZ" dirty="0" smtClean="0"/>
              <a:t>public events</a:t>
            </a:r>
          </a:p>
          <a:p>
            <a:pPr lvl="1">
              <a:spcBef>
                <a:spcPts val="1200"/>
              </a:spcBef>
            </a:pPr>
            <a:r>
              <a:rPr lang="en-NZ" dirty="0" smtClean="0"/>
              <a:t>drama/story telling/soap opera</a:t>
            </a:r>
          </a:p>
          <a:p>
            <a:pPr lvl="1">
              <a:spcBef>
                <a:spcPts val="1200"/>
              </a:spcBef>
            </a:pPr>
            <a:r>
              <a:rPr lang="en-NZ" dirty="0"/>
              <a:t>s</a:t>
            </a:r>
            <a:r>
              <a:rPr lang="en-NZ" dirty="0" smtClean="0"/>
              <a:t>hort films/documentaries</a:t>
            </a:r>
          </a:p>
          <a:p>
            <a:pPr lvl="1">
              <a:spcBef>
                <a:spcPts val="1200"/>
              </a:spcBef>
            </a:pPr>
            <a:r>
              <a:rPr lang="en-NZ" dirty="0"/>
              <a:t>m</a:t>
            </a:r>
            <a:r>
              <a:rPr lang="en-NZ" dirty="0" smtClean="0"/>
              <a:t>usic/festival</a:t>
            </a:r>
          </a:p>
          <a:p>
            <a:pPr lvl="1">
              <a:spcBef>
                <a:spcPts val="1200"/>
              </a:spcBef>
            </a:pPr>
            <a:r>
              <a:rPr lang="en-NZ" dirty="0" smtClean="0"/>
              <a:t>march/parade/</a:t>
            </a:r>
            <a:r>
              <a:rPr lang="en-NZ" dirty="0" err="1" smtClean="0"/>
              <a:t>hikoi</a:t>
            </a:r>
            <a:endParaRPr lang="en-NZ" dirty="0" smtClean="0"/>
          </a:p>
          <a:p>
            <a:pPr marL="457200" lvl="1" indent="0">
              <a:spcBef>
                <a:spcPts val="1200"/>
              </a:spcBef>
              <a:buNone/>
            </a:pPr>
            <a:r>
              <a:rPr lang="en-NZ" dirty="0" smtClean="0"/>
              <a:t> </a:t>
            </a:r>
          </a:p>
          <a:p>
            <a:pPr>
              <a:spcBef>
                <a:spcPts val="900"/>
              </a:spcBef>
            </a:pPr>
            <a:r>
              <a:rPr lang="en-NZ" dirty="0"/>
              <a:t>m</a:t>
            </a:r>
            <a:r>
              <a:rPr lang="en-NZ" dirty="0" smtClean="0"/>
              <a:t>edia &amp; advocacy </a:t>
            </a:r>
          </a:p>
          <a:p>
            <a:pPr lvl="1">
              <a:spcBef>
                <a:spcPts val="900"/>
              </a:spcBef>
            </a:pPr>
            <a:r>
              <a:rPr lang="en-NZ" dirty="0" smtClean="0"/>
              <a:t>radio/talk shows</a:t>
            </a:r>
          </a:p>
          <a:p>
            <a:pPr lvl="1">
              <a:spcBef>
                <a:spcPts val="900"/>
              </a:spcBef>
            </a:pPr>
            <a:r>
              <a:rPr lang="en-NZ" dirty="0"/>
              <a:t>n</a:t>
            </a:r>
            <a:r>
              <a:rPr lang="en-NZ" dirty="0" smtClean="0"/>
              <a:t>ewspaper/magazine articles</a:t>
            </a:r>
          </a:p>
          <a:p>
            <a:pPr lvl="1">
              <a:spcBef>
                <a:spcPts val="900"/>
              </a:spcBef>
            </a:pPr>
            <a:r>
              <a:rPr lang="en-NZ" dirty="0" smtClean="0"/>
              <a:t>brochures/leaflets</a:t>
            </a:r>
          </a:p>
          <a:p>
            <a:pPr lvl="1">
              <a:spcBef>
                <a:spcPts val="900"/>
              </a:spcBef>
            </a:pPr>
            <a:r>
              <a:rPr lang="en-NZ" dirty="0" smtClean="0"/>
              <a:t>posters/banners</a:t>
            </a:r>
          </a:p>
          <a:p>
            <a:pPr lvl="1">
              <a:spcBef>
                <a:spcPts val="900"/>
              </a:spcBef>
            </a:pPr>
            <a:r>
              <a:rPr lang="en-NZ" dirty="0"/>
              <a:t>p</a:t>
            </a:r>
            <a:r>
              <a:rPr lang="en-NZ" dirty="0" smtClean="0"/>
              <a:t>ower point presentations</a:t>
            </a:r>
          </a:p>
          <a:p>
            <a:pPr lvl="1">
              <a:spcBef>
                <a:spcPts val="900"/>
              </a:spcBef>
            </a:pPr>
            <a:r>
              <a:rPr lang="en-NZ" dirty="0" smtClean="0"/>
              <a:t>fact/ sheets</a:t>
            </a:r>
          </a:p>
          <a:p>
            <a:pPr lvl="1">
              <a:spcBef>
                <a:spcPts val="900"/>
              </a:spcBef>
            </a:pPr>
            <a:r>
              <a:rPr lang="en-NZ" dirty="0"/>
              <a:t>m</a:t>
            </a:r>
            <a:r>
              <a:rPr lang="en-NZ" dirty="0" smtClean="0"/>
              <a:t>ailbox drop</a:t>
            </a:r>
          </a:p>
          <a:p>
            <a:pPr lvl="1">
              <a:spcBef>
                <a:spcPts val="900"/>
              </a:spcBef>
            </a:pPr>
            <a:r>
              <a:rPr lang="en-NZ" dirty="0"/>
              <a:t>d</a:t>
            </a:r>
            <a:r>
              <a:rPr lang="en-NZ" dirty="0" smtClean="0"/>
              <a:t>oor knocking</a:t>
            </a:r>
          </a:p>
          <a:p>
            <a:pPr lvl="1">
              <a:spcBef>
                <a:spcPts val="900"/>
              </a:spcBef>
            </a:pPr>
            <a:endParaRPr lang="en-NZ" dirty="0" smtClean="0"/>
          </a:p>
          <a:p>
            <a:pPr marL="0" indent="0">
              <a:buNone/>
            </a:pPr>
            <a:endParaRPr lang="en-NZ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>
              <a:spcBef>
                <a:spcPts val="900"/>
              </a:spcBef>
            </a:pPr>
            <a:r>
              <a:rPr lang="en-NZ" dirty="0" smtClean="0"/>
              <a:t>workshops/</a:t>
            </a:r>
            <a:r>
              <a:rPr lang="en-NZ" dirty="0" err="1" smtClean="0"/>
              <a:t>wānanga</a:t>
            </a:r>
            <a:endParaRPr lang="en-NZ" dirty="0" smtClean="0"/>
          </a:p>
          <a:p>
            <a:pPr lvl="1">
              <a:spcBef>
                <a:spcPts val="900"/>
              </a:spcBef>
            </a:pPr>
            <a:r>
              <a:rPr lang="en-NZ" dirty="0"/>
              <a:t>f</a:t>
            </a:r>
            <a:r>
              <a:rPr lang="en-NZ" dirty="0" smtClean="0"/>
              <a:t>acilitated programmes</a:t>
            </a:r>
          </a:p>
          <a:p>
            <a:pPr lvl="1">
              <a:spcBef>
                <a:spcPts val="900"/>
              </a:spcBef>
            </a:pPr>
            <a:r>
              <a:rPr lang="en-NZ" dirty="0" smtClean="0"/>
              <a:t>skillsets &amp; training</a:t>
            </a:r>
          </a:p>
          <a:p>
            <a:pPr lvl="1">
              <a:spcBef>
                <a:spcPts val="900"/>
              </a:spcBef>
            </a:pPr>
            <a:r>
              <a:rPr lang="en-NZ" dirty="0"/>
              <a:t>s</a:t>
            </a:r>
            <a:r>
              <a:rPr lang="en-NZ" dirty="0" smtClean="0"/>
              <a:t>haring information</a:t>
            </a:r>
          </a:p>
          <a:p>
            <a:pPr lvl="1">
              <a:spcBef>
                <a:spcPts val="900"/>
              </a:spcBef>
            </a:pPr>
            <a:r>
              <a:rPr lang="en-NZ" dirty="0"/>
              <a:t>c</a:t>
            </a:r>
            <a:r>
              <a:rPr lang="en-NZ" dirty="0" smtClean="0"/>
              <a:t>onsciousness raising</a:t>
            </a:r>
            <a:endParaRPr lang="en-NZ" dirty="0"/>
          </a:p>
          <a:p>
            <a:pPr>
              <a:spcBef>
                <a:spcPts val="900"/>
              </a:spcBef>
            </a:pPr>
            <a:endParaRPr lang="en-NZ" dirty="0" smtClean="0"/>
          </a:p>
          <a:p>
            <a:pPr>
              <a:spcBef>
                <a:spcPts val="900"/>
              </a:spcBef>
            </a:pPr>
            <a:r>
              <a:rPr lang="en-NZ" dirty="0" smtClean="0"/>
              <a:t>discussion groups </a:t>
            </a:r>
          </a:p>
          <a:p>
            <a:pPr lvl="1">
              <a:spcBef>
                <a:spcPts val="900"/>
              </a:spcBef>
            </a:pPr>
            <a:r>
              <a:rPr lang="en-NZ" dirty="0"/>
              <a:t>a</a:t>
            </a:r>
            <a:r>
              <a:rPr lang="en-NZ" dirty="0" smtClean="0"/>
              <a:t>ssessment dialogues</a:t>
            </a:r>
          </a:p>
          <a:p>
            <a:pPr lvl="1">
              <a:spcBef>
                <a:spcPts val="900"/>
              </a:spcBef>
            </a:pPr>
            <a:r>
              <a:rPr lang="en-NZ" dirty="0" smtClean="0"/>
              <a:t>community/agency based</a:t>
            </a:r>
            <a:endParaRPr lang="en-NZ" dirty="0"/>
          </a:p>
          <a:p>
            <a:endParaRPr lang="en-NZ" dirty="0"/>
          </a:p>
          <a:p>
            <a:r>
              <a:rPr lang="en-NZ" dirty="0" smtClean="0"/>
              <a:t>games</a:t>
            </a:r>
            <a:endParaRPr lang="en-NZ" dirty="0"/>
          </a:p>
          <a:p>
            <a:pPr lvl="1"/>
            <a:r>
              <a:rPr lang="en-NZ" dirty="0"/>
              <a:t>c</a:t>
            </a:r>
            <a:r>
              <a:rPr lang="en-NZ" dirty="0" smtClean="0"/>
              <a:t>ard </a:t>
            </a:r>
            <a:r>
              <a:rPr lang="en-NZ" dirty="0"/>
              <a:t>games</a:t>
            </a:r>
          </a:p>
          <a:p>
            <a:pPr lvl="1"/>
            <a:r>
              <a:rPr lang="en-NZ" dirty="0" smtClean="0"/>
              <a:t>board games</a:t>
            </a:r>
          </a:p>
          <a:p>
            <a:pPr lvl="1"/>
            <a:endParaRPr lang="en-NZ" dirty="0"/>
          </a:p>
          <a:p>
            <a:r>
              <a:rPr lang="en-NZ" dirty="0"/>
              <a:t>o</a:t>
            </a:r>
            <a:r>
              <a:rPr lang="en-NZ" dirty="0" smtClean="0"/>
              <a:t>ther</a:t>
            </a:r>
          </a:p>
          <a:p>
            <a:pPr lvl="1"/>
            <a:r>
              <a:rPr lang="en-NZ" dirty="0"/>
              <a:t>c</a:t>
            </a:r>
            <a:r>
              <a:rPr lang="en-NZ" dirty="0" smtClean="0"/>
              <a:t>artoons/comics</a:t>
            </a:r>
          </a:p>
          <a:p>
            <a:pPr lvl="1"/>
            <a:r>
              <a:rPr lang="en-NZ" dirty="0"/>
              <a:t>p</a:t>
            </a:r>
            <a:r>
              <a:rPr lang="en-NZ" dirty="0" smtClean="0"/>
              <a:t>icture cards </a:t>
            </a:r>
          </a:p>
          <a:p>
            <a:pPr lvl="1"/>
            <a:r>
              <a:rPr lang="en-NZ" dirty="0"/>
              <a:t>c</a:t>
            </a:r>
            <a:r>
              <a:rPr lang="en-NZ" dirty="0" smtClean="0"/>
              <a:t>reative arts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424938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8705" y="1433234"/>
            <a:ext cx="6906589" cy="3991532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sz="2800" b="1" dirty="0" smtClean="0"/>
              <a:t>aiming to change social norms</a:t>
            </a:r>
            <a:endParaRPr lang="en-NZ" sz="2800" b="1" dirty="0"/>
          </a:p>
        </p:txBody>
      </p:sp>
    </p:spTree>
    <p:extLst>
      <p:ext uri="{BB962C8B-B14F-4D97-AF65-F5344CB8AC3E}">
        <p14:creationId xmlns:p14="http://schemas.microsoft.com/office/powerpoint/2010/main" xmlns="" val="277358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11153" y="1340768"/>
            <a:ext cx="54102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NZ" sz="3600" b="1" dirty="0" smtClean="0">
                <a:latin typeface="Bradley Hand ITC" panose="03070402050302030203" pitchFamily="66" charset="0"/>
              </a:rPr>
              <a:t>SASA!</a:t>
            </a:r>
            <a:r>
              <a:rPr lang="en-NZ" sz="3600" b="1" dirty="0" smtClean="0"/>
              <a:t> Outcome Tracking Tool </a:t>
            </a:r>
            <a:br>
              <a:rPr lang="en-NZ" sz="3600" b="1" dirty="0" smtClean="0"/>
            </a:br>
            <a:r>
              <a:rPr lang="en-NZ" sz="2000" dirty="0" smtClean="0"/>
              <a:t>(completed by the Activist/facilitator/Te Whāriki staff member) </a:t>
            </a:r>
            <a:br>
              <a:rPr lang="en-NZ" sz="2000" dirty="0" smtClean="0"/>
            </a:br>
            <a:endParaRPr lang="en-NZ" sz="2000" dirty="0"/>
          </a:p>
        </p:txBody>
      </p:sp>
    </p:spTree>
    <p:extLst>
      <p:ext uri="{BB962C8B-B14F-4D97-AF65-F5344CB8AC3E}">
        <p14:creationId xmlns:p14="http://schemas.microsoft.com/office/powerpoint/2010/main" xmlns="" val="419231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NZ" sz="3600" b="1" dirty="0" smtClean="0">
                <a:latin typeface="Bradley Hand ITC" panose="03070402050302030203" pitchFamily="66" charset="0"/>
              </a:rPr>
              <a:t>SASA!</a:t>
            </a:r>
            <a:r>
              <a:rPr lang="en-NZ" sz="3600" b="1" dirty="0" smtClean="0"/>
              <a:t> Outcome Tracking Tool </a:t>
            </a:r>
            <a:br>
              <a:rPr lang="en-NZ" sz="3600" b="1" dirty="0" smtClean="0"/>
            </a:br>
            <a:r>
              <a:rPr lang="en-NZ" sz="2000" dirty="0" smtClean="0"/>
              <a:t>(completed by whānau/community/programme participants) </a:t>
            </a:r>
            <a:br>
              <a:rPr lang="en-NZ" sz="2000" dirty="0" smtClean="0"/>
            </a:br>
            <a:endParaRPr lang="en-NZ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61600" y="1376076"/>
            <a:ext cx="6620799" cy="410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2748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sz="3200" b="1" dirty="0" smtClean="0"/>
              <a:t>3. Key research questions   </a:t>
            </a:r>
            <a:r>
              <a:rPr lang="en-NZ" sz="2800" dirty="0" smtClean="0"/>
              <a:t/>
            </a:r>
            <a:br>
              <a:rPr lang="en-NZ" sz="2800" dirty="0" smtClean="0"/>
            </a:br>
            <a:endParaRPr lang="en-NZ" sz="27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 smtClean="0">
              <a:solidFill>
                <a:schemeClr val="tx1"/>
              </a:solidFill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1268760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 smtClean="0"/>
              <a:t>Is the outcome tracking tool useable? acceptable? valid? reliable? robust?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 smtClean="0"/>
              <a:t>does it capture meaningful data about the social norms that are associated with whānau violence in Hauraki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 smtClean="0"/>
              <a:t>Is there any evidence of gender/ethnicity differences between the responses?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 smtClean="0"/>
              <a:t>Do Te </a:t>
            </a:r>
            <a:r>
              <a:rPr lang="en-NZ" dirty="0" err="1" smtClean="0"/>
              <a:t>Whāriki’s</a:t>
            </a:r>
            <a:r>
              <a:rPr lang="en-NZ" dirty="0" smtClean="0"/>
              <a:t> community mobilisation programmes and activities have a beneficial effect on social norms?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 smtClean="0"/>
              <a:t>Is one activity/strategy more effective than another?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 smtClean="0"/>
              <a:t>Is there any evidence of critical mass?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 smtClean="0"/>
              <a:t>Would a larger study would be of value?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198421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>
            <a:normAutofit/>
          </a:bodyPr>
          <a:lstStyle/>
          <a:p>
            <a:r>
              <a:rPr lang="en-NZ" sz="3200" b="1" dirty="0" smtClean="0"/>
              <a:t>Orientation Training </a:t>
            </a:r>
            <a:r>
              <a:rPr lang="en-NZ" sz="2800" dirty="0" smtClean="0"/>
              <a:t/>
            </a:r>
            <a:br>
              <a:rPr lang="en-NZ" sz="2800" dirty="0" smtClean="0"/>
            </a:br>
            <a:r>
              <a:rPr lang="en-NZ" sz="2700" dirty="0" smtClean="0"/>
              <a:t>Te </a:t>
            </a:r>
            <a:r>
              <a:rPr lang="en-NZ" sz="2700" dirty="0" err="1" smtClean="0"/>
              <a:t>Whāriki</a:t>
            </a:r>
            <a:r>
              <a:rPr lang="en-NZ" sz="2700" dirty="0" smtClean="0"/>
              <a:t> </a:t>
            </a:r>
            <a:r>
              <a:rPr lang="en-NZ" sz="2700" dirty="0" err="1" smtClean="0"/>
              <a:t>Manawāhine</a:t>
            </a:r>
            <a:r>
              <a:rPr lang="en-NZ" sz="2700" dirty="0" smtClean="0"/>
              <a:t> </a:t>
            </a:r>
            <a:r>
              <a:rPr lang="en-NZ" sz="2700" dirty="0" smtClean="0"/>
              <a:t>Research Team</a:t>
            </a:r>
            <a:endParaRPr lang="en-NZ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2492896"/>
            <a:ext cx="6840760" cy="2976736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tx1"/>
                </a:solidFill>
              </a:rPr>
              <a:t>u</a:t>
            </a:r>
            <a:r>
              <a:rPr lang="en-NZ" sz="2400" dirty="0" smtClean="0">
                <a:solidFill>
                  <a:schemeClr val="tx1"/>
                </a:solidFill>
              </a:rPr>
              <a:t>nderlying model &amp; rationale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400" dirty="0" smtClean="0">
                <a:solidFill>
                  <a:schemeClr val="tx1"/>
                </a:solidFill>
              </a:rPr>
              <a:t>project design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400" dirty="0" smtClean="0">
                <a:solidFill>
                  <a:schemeClr val="tx1"/>
                </a:solidFill>
              </a:rPr>
              <a:t>key research questions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400" dirty="0" smtClean="0">
                <a:solidFill>
                  <a:schemeClr val="tx1"/>
                </a:solidFill>
              </a:rPr>
              <a:t>research team tasks &amp; roles   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400" dirty="0" smtClean="0">
                <a:solidFill>
                  <a:schemeClr val="tx1"/>
                </a:solidFill>
              </a:rPr>
              <a:t>timeline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400" dirty="0" smtClean="0">
                <a:solidFill>
                  <a:schemeClr val="tx1"/>
                </a:solidFill>
              </a:rPr>
              <a:t>what happens next? 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 smtClean="0">
              <a:solidFill>
                <a:schemeClr val="tx1"/>
              </a:solidFill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3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NZ" sz="3200" b="1" dirty="0" smtClean="0"/>
              <a:t/>
            </a:r>
            <a:br>
              <a:rPr lang="en-NZ" sz="3200" b="1" dirty="0" smtClean="0"/>
            </a:br>
            <a:r>
              <a:rPr lang="en-NZ" sz="3200" b="1" dirty="0" smtClean="0"/>
              <a:t>4. Research team tasks &amp; roles    </a:t>
            </a:r>
            <a:r>
              <a:rPr lang="en-NZ" sz="2800" dirty="0" smtClean="0"/>
              <a:t/>
            </a:r>
            <a:br>
              <a:rPr lang="en-NZ" sz="2800" dirty="0" smtClean="0"/>
            </a:br>
            <a:endParaRPr lang="en-NZ" sz="2700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3000" dirty="0" smtClean="0"/>
              <a:t>governance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3000" dirty="0"/>
              <a:t>b</a:t>
            </a:r>
            <a:r>
              <a:rPr lang="en-NZ" sz="3000" dirty="0" smtClean="0"/>
              <a:t>udget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3000" dirty="0" smtClean="0"/>
              <a:t>finances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3000" dirty="0" smtClean="0"/>
              <a:t>project management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3000" dirty="0" smtClean="0"/>
              <a:t>administration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3000" dirty="0" smtClean="0"/>
              <a:t>logistics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3000" dirty="0" smtClean="0"/>
              <a:t>participating in focus group discussions 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3000" dirty="0"/>
              <a:t>o</a:t>
            </a:r>
            <a:r>
              <a:rPr lang="en-NZ" sz="3000" dirty="0" smtClean="0"/>
              <a:t>rganising focus group discussions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3000" dirty="0" smtClean="0"/>
              <a:t>identifying </a:t>
            </a:r>
            <a:r>
              <a:rPr lang="en-NZ" sz="3000" dirty="0" err="1" smtClean="0"/>
              <a:t>mātauranga</a:t>
            </a:r>
            <a:r>
              <a:rPr lang="en-NZ" sz="3000" dirty="0" smtClean="0"/>
              <a:t> Māori content, themes, social norms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3000" dirty="0" smtClean="0"/>
              <a:t>creating resources, </a:t>
            </a:r>
            <a:r>
              <a:rPr lang="en-NZ" sz="3000" dirty="0" err="1" smtClean="0"/>
              <a:t>eg</a:t>
            </a:r>
            <a:r>
              <a:rPr lang="en-NZ" sz="3000" dirty="0" smtClean="0"/>
              <a:t> posters, handouts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3000" dirty="0" smtClean="0"/>
              <a:t>creating data collection tools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3000" dirty="0" smtClean="0"/>
          </a:p>
          <a:p>
            <a:r>
              <a:rPr lang="en-NZ" sz="3000" dirty="0" smtClean="0"/>
              <a:t>design &amp; delivery of  community activities/events</a:t>
            </a:r>
          </a:p>
          <a:p>
            <a:endParaRPr lang="en-NZ" sz="3000" dirty="0" smtClean="0"/>
          </a:p>
          <a:p>
            <a:r>
              <a:rPr lang="en-NZ" sz="3000" dirty="0" smtClean="0"/>
              <a:t>liaison, promotion, networking &amp; recruitment (getting people to come)  </a:t>
            </a:r>
          </a:p>
          <a:p>
            <a:endParaRPr lang="en-NZ" sz="3000" dirty="0" smtClean="0"/>
          </a:p>
          <a:p>
            <a:r>
              <a:rPr lang="en-NZ" sz="3000" dirty="0"/>
              <a:t>f</a:t>
            </a:r>
            <a:r>
              <a:rPr lang="en-NZ" sz="3000" dirty="0" smtClean="0"/>
              <a:t>acilitating discussion/assessment dialogues with  audience/whanau/programme participants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3000" dirty="0" smtClean="0"/>
          </a:p>
          <a:p>
            <a:r>
              <a:rPr lang="en-NZ" sz="3000" dirty="0" smtClean="0"/>
              <a:t>data </a:t>
            </a:r>
            <a:r>
              <a:rPr lang="en-NZ" sz="3000" dirty="0"/>
              <a:t>entry</a:t>
            </a:r>
          </a:p>
          <a:p>
            <a:r>
              <a:rPr lang="en-NZ" sz="3000" dirty="0"/>
              <a:t>analysis of results </a:t>
            </a:r>
          </a:p>
          <a:p>
            <a:r>
              <a:rPr lang="en-NZ" sz="3000" dirty="0"/>
              <a:t>literature review</a:t>
            </a:r>
          </a:p>
          <a:p>
            <a:r>
              <a:rPr lang="en-NZ" sz="3000" dirty="0"/>
              <a:t>progress reports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 smtClean="0"/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/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/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 smtClean="0">
              <a:solidFill>
                <a:schemeClr val="tx1"/>
              </a:solidFill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44280" cy="4525963"/>
          </a:xfrm>
        </p:spPr>
        <p:txBody>
          <a:bodyPr>
            <a:normAutofit fontScale="40000" lnSpcReduction="20000"/>
          </a:bodyPr>
          <a:lstStyle/>
          <a:p>
            <a:r>
              <a:rPr lang="en-NZ" sz="3300" dirty="0"/>
              <a:t>g</a:t>
            </a:r>
            <a:r>
              <a:rPr lang="en-NZ" sz="3300" dirty="0" smtClean="0"/>
              <a:t>etting outcome tracking tools completed by staff, whānau/audience members </a:t>
            </a:r>
            <a:r>
              <a:rPr lang="en-NZ" sz="3300" dirty="0" err="1" smtClean="0"/>
              <a:t>etc</a:t>
            </a:r>
            <a:endParaRPr lang="en-NZ" sz="3300" dirty="0" smtClean="0"/>
          </a:p>
          <a:p>
            <a:r>
              <a:rPr lang="en-NZ" sz="3500" dirty="0"/>
              <a:t>identifying intended outcomes, strategies, activities for each phase</a:t>
            </a:r>
          </a:p>
          <a:p>
            <a:pPr marL="0" indent="0">
              <a:buNone/>
            </a:pPr>
            <a:r>
              <a:rPr lang="en-NZ" sz="3500" dirty="0"/>
              <a:t> </a:t>
            </a:r>
          </a:p>
          <a:p>
            <a:r>
              <a:rPr lang="en-NZ" sz="3500" dirty="0"/>
              <a:t>participating in focus group discussions about </a:t>
            </a:r>
            <a:r>
              <a:rPr lang="en-NZ" sz="3500" dirty="0" err="1"/>
              <a:t>mātauranga</a:t>
            </a:r>
            <a:r>
              <a:rPr lang="en-NZ" sz="3500" dirty="0"/>
              <a:t> Māori themes, social norms</a:t>
            </a:r>
          </a:p>
          <a:p>
            <a:pPr marL="0" indent="0">
              <a:buNone/>
            </a:pPr>
            <a:r>
              <a:rPr lang="en-NZ" sz="3500" dirty="0"/>
              <a:t> </a:t>
            </a:r>
          </a:p>
          <a:p>
            <a:r>
              <a:rPr lang="en-NZ" sz="3500" dirty="0"/>
              <a:t>participating in focus group discussions about </a:t>
            </a:r>
            <a:r>
              <a:rPr lang="en-NZ" sz="3500" dirty="0" err="1"/>
              <a:t>mātauranga</a:t>
            </a:r>
            <a:r>
              <a:rPr lang="en-NZ" sz="3500" dirty="0"/>
              <a:t> Māori content of activities, assessment dialogues, outcome tracking tools </a:t>
            </a:r>
            <a:r>
              <a:rPr lang="en-NZ" sz="3500" dirty="0" err="1"/>
              <a:t>etc</a:t>
            </a:r>
            <a:r>
              <a:rPr lang="en-NZ" sz="3500" dirty="0"/>
              <a:t> </a:t>
            </a:r>
          </a:p>
          <a:p>
            <a:pPr marL="0" indent="0">
              <a:buNone/>
            </a:pPr>
            <a:r>
              <a:rPr lang="en-NZ" sz="3500" dirty="0"/>
              <a:t> </a:t>
            </a:r>
          </a:p>
          <a:p>
            <a:r>
              <a:rPr lang="en-NZ" sz="3500" dirty="0"/>
              <a:t>completing activity reports</a:t>
            </a:r>
          </a:p>
          <a:p>
            <a:pPr marL="0" indent="0">
              <a:buNone/>
            </a:pPr>
            <a:r>
              <a:rPr lang="en-NZ" sz="3500" dirty="0"/>
              <a:t> </a:t>
            </a:r>
          </a:p>
          <a:p>
            <a:r>
              <a:rPr lang="en-NZ" sz="3500" dirty="0"/>
              <a:t>planning programmes &amp; strategies  </a:t>
            </a:r>
          </a:p>
          <a:p>
            <a:r>
              <a:rPr lang="en-NZ" sz="3600" dirty="0"/>
              <a:t>writing the report  </a:t>
            </a:r>
          </a:p>
          <a:p>
            <a:r>
              <a:rPr lang="en-NZ" sz="3600" dirty="0"/>
              <a:t>dissemination of report</a:t>
            </a:r>
          </a:p>
          <a:p>
            <a:endParaRPr lang="en-NZ" sz="3300" dirty="0"/>
          </a:p>
          <a:p>
            <a:r>
              <a:rPr lang="en-NZ" sz="3300" dirty="0" smtClean="0"/>
              <a:t>site visit to Uganda</a:t>
            </a:r>
          </a:p>
          <a:p>
            <a:pPr marL="0" indent="0">
              <a:buNone/>
            </a:pPr>
            <a:r>
              <a:rPr lang="en-NZ" sz="3300" dirty="0" smtClean="0"/>
              <a:t> </a:t>
            </a:r>
          </a:p>
          <a:p>
            <a:r>
              <a:rPr lang="en-NZ" sz="3300" dirty="0"/>
              <a:t>w</a:t>
            </a:r>
            <a:r>
              <a:rPr lang="en-NZ" sz="3300" dirty="0" smtClean="0"/>
              <a:t>riting application for project grant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90922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NZ" sz="3200" b="1" dirty="0" smtClean="0"/>
              <a:t/>
            </a:r>
            <a:br>
              <a:rPr lang="en-NZ" sz="3200" b="1" dirty="0" smtClean="0"/>
            </a:br>
            <a:r>
              <a:rPr lang="en-NZ" sz="3200" b="1" dirty="0" smtClean="0"/>
              <a:t>5. Timelines    </a:t>
            </a:r>
            <a:r>
              <a:rPr lang="en-NZ" sz="2800" dirty="0" smtClean="0"/>
              <a:t/>
            </a:r>
            <a:br>
              <a:rPr lang="en-NZ" sz="2800" dirty="0" smtClean="0"/>
            </a:br>
            <a:endParaRPr lang="en-NZ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2492375"/>
            <a:ext cx="6842125" cy="2976563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 smtClean="0">
              <a:solidFill>
                <a:schemeClr val="tx1"/>
              </a:solidFill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7952580" cy="4324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5507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NZ" sz="3200" b="1" dirty="0" smtClean="0"/>
              <a:t/>
            </a:r>
            <a:br>
              <a:rPr lang="en-NZ" sz="3200" b="1" dirty="0" smtClean="0"/>
            </a:br>
            <a:r>
              <a:rPr lang="en-NZ" sz="3200" b="1" dirty="0" smtClean="0"/>
              <a:t>what happens next?     </a:t>
            </a:r>
            <a:r>
              <a:rPr lang="en-NZ" sz="2800" dirty="0" smtClean="0"/>
              <a:t/>
            </a:r>
            <a:br>
              <a:rPr lang="en-NZ" sz="2800" dirty="0" smtClean="0"/>
            </a:br>
            <a:endParaRPr lang="en-NZ" sz="27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400" dirty="0" smtClean="0"/>
              <a:t>have a look at </a:t>
            </a:r>
            <a:r>
              <a:rPr lang="en-NZ" sz="2400" dirty="0" smtClean="0">
                <a:latin typeface="Bradley Hand ITC" panose="03070402050302030203" pitchFamily="66" charset="0"/>
              </a:rPr>
              <a:t>SASA!</a:t>
            </a:r>
            <a:r>
              <a:rPr lang="en-NZ" sz="2400" dirty="0" smtClean="0"/>
              <a:t> model/resources </a:t>
            </a:r>
          </a:p>
          <a:p>
            <a:pPr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000" dirty="0" smtClean="0"/>
              <a:t>paper copies?</a:t>
            </a:r>
          </a:p>
          <a:p>
            <a:pPr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000" dirty="0" smtClean="0"/>
              <a:t>CD?</a:t>
            </a:r>
          </a:p>
          <a:p>
            <a:pPr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000" dirty="0"/>
              <a:t>a</a:t>
            </a:r>
            <a:r>
              <a:rPr lang="en-NZ" sz="2000" dirty="0" smtClean="0"/>
              <a:t>vailable at </a:t>
            </a:r>
            <a:r>
              <a:rPr lang="en-NZ" sz="2000" dirty="0" smtClean="0">
                <a:hlinkClick r:id="rId2"/>
              </a:rPr>
              <a:t>www.raisingvoices.org</a:t>
            </a:r>
            <a:endParaRPr lang="en-NZ" sz="2000" dirty="0" smtClean="0"/>
          </a:p>
          <a:p>
            <a:pPr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000" dirty="0" smtClean="0"/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400" dirty="0" smtClean="0"/>
              <a:t>research team to have a series of focus group discussions</a:t>
            </a:r>
          </a:p>
          <a:p>
            <a:pPr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000" dirty="0" smtClean="0"/>
              <a:t>develop </a:t>
            </a:r>
            <a:r>
              <a:rPr lang="en-NZ" sz="2000" dirty="0" err="1" smtClean="0"/>
              <a:t>matauranga</a:t>
            </a:r>
            <a:r>
              <a:rPr lang="en-NZ" sz="2000" dirty="0" smtClean="0"/>
              <a:t> Maori resources, tools</a:t>
            </a:r>
          </a:p>
          <a:p>
            <a:pPr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000" dirty="0"/>
              <a:t>d</a:t>
            </a:r>
            <a:r>
              <a:rPr lang="en-NZ" sz="2000" dirty="0" smtClean="0"/>
              <a:t>iscuss/identify social norms, strategies, assessment dialogues</a:t>
            </a:r>
          </a:p>
          <a:p>
            <a:pPr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000" dirty="0"/>
              <a:t>o</a:t>
            </a:r>
            <a:r>
              <a:rPr lang="en-NZ" sz="2000" dirty="0" smtClean="0"/>
              <a:t>ne phase at a time </a:t>
            </a:r>
          </a:p>
          <a:p>
            <a:pPr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000" dirty="0"/>
              <a:t>s</a:t>
            </a:r>
            <a:r>
              <a:rPr lang="en-NZ" sz="2000" dirty="0" smtClean="0"/>
              <a:t>tarting with </a:t>
            </a:r>
            <a:r>
              <a:rPr lang="en-NZ" sz="2000" dirty="0" err="1" smtClean="0"/>
              <a:t>Tohunga</a:t>
            </a:r>
            <a:endParaRPr lang="en-NZ" sz="2000" dirty="0" smtClean="0"/>
          </a:p>
          <a:p>
            <a:pPr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NZ" sz="2000" dirty="0"/>
              <a:t>t</a:t>
            </a:r>
            <a:r>
              <a:rPr lang="en-NZ" sz="2000" dirty="0" smtClean="0"/>
              <a:t>ime &amp; date?   </a:t>
            </a:r>
          </a:p>
          <a:p>
            <a:pPr>
              <a:spcBef>
                <a:spcPts val="0"/>
              </a:spcBef>
            </a:pPr>
            <a:endParaRPr lang="en-NZ" sz="2400" dirty="0"/>
          </a:p>
          <a:p>
            <a:pPr>
              <a:spcBef>
                <a:spcPts val="0"/>
              </a:spcBef>
            </a:pPr>
            <a:r>
              <a:rPr lang="en-NZ" sz="2400" dirty="0" smtClean="0"/>
              <a:t>aiming for development &amp; delivery of activity </a:t>
            </a:r>
            <a:r>
              <a:rPr lang="en-NZ" sz="2400" smtClean="0"/>
              <a:t>1 in July?  </a:t>
            </a:r>
            <a:endParaRPr lang="en-NZ" sz="2400" dirty="0" smtClean="0">
              <a:solidFill>
                <a:schemeClr val="tx1"/>
              </a:solidFill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732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sz="3200" b="1" dirty="0" smtClean="0"/>
              <a:t>1. </a:t>
            </a:r>
            <a:r>
              <a:rPr lang="en-NZ" sz="3200" b="1" dirty="0" smtClean="0"/>
              <a:t>underlying </a:t>
            </a:r>
            <a:r>
              <a:rPr lang="en-NZ" sz="3200" b="1" dirty="0" smtClean="0"/>
              <a:t>model &amp; rationale  </a:t>
            </a:r>
            <a:r>
              <a:rPr lang="en-NZ" sz="2800" dirty="0" smtClean="0"/>
              <a:t/>
            </a:r>
            <a:br>
              <a:rPr lang="en-NZ" sz="2800" dirty="0" smtClean="0"/>
            </a:br>
            <a:endParaRPr lang="en-NZ" sz="27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400" dirty="0" smtClean="0">
                <a:solidFill>
                  <a:schemeClr val="tx1"/>
                </a:solidFill>
              </a:rPr>
              <a:t>Te Whāriki has been delivering violence prevention programmes &amp; initiatives in Hauraki for 20 years </a:t>
            </a:r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400" dirty="0" smtClean="0"/>
              <a:t>How is this making a difference within the community? </a:t>
            </a:r>
            <a:endParaRPr lang="en-NZ" sz="2400" dirty="0"/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400" dirty="0" smtClean="0"/>
              <a:t>Raising Voices (Uganda) have a model for gathering evidence</a:t>
            </a:r>
          </a:p>
          <a:p>
            <a:pPr lvl="1">
              <a:spcBef>
                <a:spcPts val="1200"/>
              </a:spcBef>
            </a:pPr>
            <a:r>
              <a:rPr lang="en-NZ" sz="2000" dirty="0" smtClean="0"/>
              <a:t>aligns with </a:t>
            </a:r>
            <a:r>
              <a:rPr lang="en-NZ" sz="2000" dirty="0" err="1" smtClean="0"/>
              <a:t>Poutama</a:t>
            </a:r>
            <a:r>
              <a:rPr lang="en-NZ" sz="2000" dirty="0" smtClean="0"/>
              <a:t> </a:t>
            </a:r>
            <a:r>
              <a:rPr lang="en-NZ" sz="2000" dirty="0" err="1" smtClean="0"/>
              <a:t>Mauri</a:t>
            </a:r>
            <a:r>
              <a:rPr lang="en-NZ" sz="2000" dirty="0" smtClean="0"/>
              <a:t> </a:t>
            </a:r>
            <a:r>
              <a:rPr lang="en-NZ" sz="2000" dirty="0" err="1" smtClean="0"/>
              <a:t>Ora</a:t>
            </a:r>
            <a:r>
              <a:rPr lang="en-NZ" sz="2000" dirty="0" smtClean="0"/>
              <a:t>, </a:t>
            </a:r>
            <a:r>
              <a:rPr lang="en-NZ" sz="2000" dirty="0" err="1" smtClean="0"/>
              <a:t>Mauri</a:t>
            </a:r>
            <a:r>
              <a:rPr lang="en-NZ" sz="2000" dirty="0" smtClean="0"/>
              <a:t> </a:t>
            </a:r>
            <a:r>
              <a:rPr lang="en-NZ" sz="2000" dirty="0" err="1" smtClean="0"/>
              <a:t>Tū</a:t>
            </a:r>
            <a:endParaRPr lang="en-NZ" sz="2000" dirty="0" smtClean="0"/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400" dirty="0" smtClean="0"/>
              <a:t>Is their model of use for Te Whāriki?</a:t>
            </a:r>
          </a:p>
          <a:p>
            <a:pPr lvl="1" indent="-342900">
              <a:spcBef>
                <a:spcPts val="1200"/>
              </a:spcBef>
            </a:pPr>
            <a:r>
              <a:rPr lang="en-NZ" sz="2000" dirty="0"/>
              <a:t>m</a:t>
            </a:r>
            <a:r>
              <a:rPr lang="en-NZ" sz="2000" dirty="0" smtClean="0"/>
              <a:t>ust build on existing strategies &amp; strengths </a:t>
            </a:r>
          </a:p>
          <a:p>
            <a:pPr lvl="1" indent="-342900">
              <a:spcBef>
                <a:spcPts val="1200"/>
              </a:spcBef>
            </a:pPr>
            <a:r>
              <a:rPr lang="en-NZ" sz="2000" dirty="0" smtClean="0"/>
              <a:t>needs </a:t>
            </a:r>
            <a:r>
              <a:rPr lang="en-NZ" sz="2000" dirty="0" err="1" smtClean="0"/>
              <a:t>mātauranga</a:t>
            </a:r>
            <a:r>
              <a:rPr lang="en-NZ" sz="2000" dirty="0" smtClean="0"/>
              <a:t> Māori content and aspirations</a:t>
            </a:r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400" dirty="0"/>
              <a:t>d</a:t>
            </a:r>
            <a:r>
              <a:rPr lang="en-NZ" sz="2400" dirty="0" smtClean="0"/>
              <a:t>evelop &amp; pilot test a </a:t>
            </a:r>
            <a:r>
              <a:rPr lang="en-NZ" sz="2400" dirty="0" err="1" smtClean="0"/>
              <a:t>mātauranga</a:t>
            </a:r>
            <a:r>
              <a:rPr lang="en-NZ" sz="2400" dirty="0" smtClean="0"/>
              <a:t> Māori version of the Raising Voices model   </a:t>
            </a:r>
            <a:endParaRPr lang="en-NZ" sz="2400" dirty="0" smtClean="0">
              <a:solidFill>
                <a:schemeClr val="tx1"/>
              </a:solidFill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574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sz="3600" b="1" dirty="0" smtClean="0"/>
              <a:t>Raising Voices </a:t>
            </a:r>
            <a:endParaRPr lang="en-NZ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/>
              <a:t>p</a:t>
            </a:r>
            <a:r>
              <a:rPr lang="en-NZ" dirty="0" smtClean="0"/>
              <a:t>revention of violence against women &amp; AIDS</a:t>
            </a:r>
          </a:p>
          <a:p>
            <a:pPr lvl="1"/>
            <a:r>
              <a:rPr lang="en-NZ" dirty="0" smtClean="0"/>
              <a:t>t</a:t>
            </a:r>
            <a:r>
              <a:rPr lang="en-NZ" dirty="0" smtClean="0"/>
              <a:t>rans-theoretical </a:t>
            </a:r>
            <a:r>
              <a:rPr lang="en-NZ" dirty="0" smtClean="0"/>
              <a:t>model of behaviour change</a:t>
            </a:r>
          </a:p>
          <a:p>
            <a:pPr lvl="1"/>
            <a:r>
              <a:rPr lang="en-NZ" dirty="0"/>
              <a:t>s</a:t>
            </a:r>
            <a:r>
              <a:rPr lang="en-NZ" dirty="0" smtClean="0"/>
              <a:t>ocial norms</a:t>
            </a:r>
          </a:p>
          <a:p>
            <a:pPr lvl="1"/>
            <a:r>
              <a:rPr lang="en-NZ" dirty="0" smtClean="0"/>
              <a:t>community mobilisation</a:t>
            </a:r>
          </a:p>
          <a:p>
            <a:pPr lvl="2"/>
            <a:r>
              <a:rPr lang="en-NZ" dirty="0" smtClean="0"/>
              <a:t>systems theory</a:t>
            </a:r>
          </a:p>
          <a:p>
            <a:pPr lvl="2"/>
            <a:r>
              <a:rPr lang="en-NZ" dirty="0" smtClean="0"/>
              <a:t>circles of influence</a:t>
            </a:r>
          </a:p>
          <a:p>
            <a:pPr lvl="2"/>
            <a:r>
              <a:rPr lang="en-NZ" dirty="0" smtClean="0"/>
              <a:t>critical mass  </a:t>
            </a:r>
          </a:p>
          <a:p>
            <a:r>
              <a:rPr lang="en-NZ" b="1" dirty="0" smtClean="0">
                <a:latin typeface="Bradley Hand ITC" panose="03070402050302030203" pitchFamily="66" charset="0"/>
              </a:rPr>
              <a:t>SASA!</a:t>
            </a:r>
            <a:endParaRPr lang="en-NZ" dirty="0" smtClean="0"/>
          </a:p>
          <a:p>
            <a:pPr marL="0" indent="0">
              <a:buNone/>
            </a:pPr>
            <a:endParaRPr lang="en-NZ" dirty="0" smtClean="0">
              <a:hlinkClick r:id="rId2"/>
            </a:endParaRPr>
          </a:p>
          <a:p>
            <a:pPr marL="0" indent="0">
              <a:buNone/>
            </a:pPr>
            <a:r>
              <a:rPr lang="en-NZ" dirty="0" smtClean="0">
                <a:hlinkClick r:id="rId2"/>
              </a:rPr>
              <a:t>www.raisingvoices.org</a:t>
            </a:r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xmlns="" val="233081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sz="3600" b="1" dirty="0" smtClean="0"/>
              <a:t>Aligning models of behaviour change</a:t>
            </a:r>
            <a:endParaRPr lang="en-NZ" sz="3600" b="1" dirty="0"/>
          </a:p>
        </p:txBody>
      </p:sp>
      <p:pic>
        <p:nvPicPr>
          <p:cNvPr id="2050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8361284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3993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 algn="l"/>
            <a:r>
              <a:rPr lang="en-NZ" sz="3600" b="1" dirty="0" smtClean="0"/>
              <a:t>Social Norms</a:t>
            </a:r>
            <a:endParaRPr lang="en-NZ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r>
              <a:rPr lang="en-NZ" dirty="0"/>
              <a:t>w</a:t>
            </a:r>
            <a:r>
              <a:rPr lang="en-NZ" dirty="0" smtClean="0"/>
              <a:t>hat people in some groups </a:t>
            </a:r>
            <a:r>
              <a:rPr lang="en-NZ" b="1" dirty="0" smtClean="0"/>
              <a:t>believe to be normal </a:t>
            </a:r>
            <a:r>
              <a:rPr lang="en-NZ" dirty="0" smtClean="0"/>
              <a:t>in the group</a:t>
            </a:r>
          </a:p>
          <a:p>
            <a:pPr lvl="1"/>
            <a:r>
              <a:rPr lang="en-NZ" b="1" dirty="0"/>
              <a:t>d</a:t>
            </a:r>
            <a:r>
              <a:rPr lang="en-NZ" b="1" dirty="0" smtClean="0"/>
              <a:t>escriptive norm </a:t>
            </a:r>
            <a:r>
              <a:rPr lang="en-NZ" dirty="0" smtClean="0"/>
              <a:t>(doing what others do</a:t>
            </a:r>
            <a:r>
              <a:rPr lang="en-NZ" dirty="0"/>
              <a:t>)</a:t>
            </a:r>
          </a:p>
          <a:p>
            <a:pPr lvl="1"/>
            <a:r>
              <a:rPr lang="en-NZ" b="1" dirty="0"/>
              <a:t>i</a:t>
            </a:r>
            <a:r>
              <a:rPr lang="en-NZ" b="1" dirty="0" smtClean="0"/>
              <a:t>njunctive norm </a:t>
            </a:r>
            <a:r>
              <a:rPr lang="en-NZ" dirty="0" smtClean="0"/>
              <a:t>(doing what others think we should do</a:t>
            </a:r>
            <a:r>
              <a:rPr lang="en-NZ" dirty="0"/>
              <a:t>)</a:t>
            </a:r>
            <a:endParaRPr lang="en-NZ" dirty="0" smtClean="0"/>
          </a:p>
          <a:p>
            <a:r>
              <a:rPr lang="en-NZ" dirty="0" smtClean="0"/>
              <a:t>held in place by the expectations of people within the group (the reference network) </a:t>
            </a:r>
            <a:endParaRPr lang="en-NZ" dirty="0"/>
          </a:p>
          <a:p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xmlns="" val="155383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sz="4000" b="1" dirty="0" smtClean="0"/>
              <a:t>Different types of </a:t>
            </a:r>
            <a:r>
              <a:rPr lang="en-NZ" sz="4000" b="1" dirty="0"/>
              <a:t>n</a:t>
            </a:r>
            <a:r>
              <a:rPr lang="en-NZ" sz="4000" b="1" dirty="0" smtClean="0"/>
              <a:t>orms</a:t>
            </a:r>
            <a:r>
              <a:rPr lang="en-NZ" dirty="0" smtClean="0"/>
              <a:t> </a:t>
            </a:r>
            <a:endParaRPr lang="en-NZ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en-NZ" dirty="0"/>
              <a:t>p</a:t>
            </a:r>
            <a:r>
              <a:rPr lang="en-NZ" dirty="0" smtClean="0"/>
              <a:t>ersonal norm</a:t>
            </a:r>
          </a:p>
          <a:p>
            <a:pPr lvl="1"/>
            <a:r>
              <a:rPr lang="en-NZ" dirty="0"/>
              <a:t>d</a:t>
            </a:r>
            <a:r>
              <a:rPr lang="en-NZ" dirty="0" smtClean="0"/>
              <a:t>o it for my own reasons </a:t>
            </a:r>
          </a:p>
          <a:p>
            <a:r>
              <a:rPr lang="en-NZ" dirty="0"/>
              <a:t>m</a:t>
            </a:r>
            <a:r>
              <a:rPr lang="en-NZ" dirty="0" smtClean="0"/>
              <a:t>oral norm</a:t>
            </a:r>
          </a:p>
          <a:p>
            <a:pPr lvl="1"/>
            <a:r>
              <a:rPr lang="en-NZ" dirty="0"/>
              <a:t>d</a:t>
            </a:r>
            <a:r>
              <a:rPr lang="en-NZ" dirty="0" smtClean="0"/>
              <a:t>o it because I believe it is morally wrong</a:t>
            </a:r>
          </a:p>
          <a:p>
            <a:r>
              <a:rPr lang="en-NZ" dirty="0"/>
              <a:t>l</a:t>
            </a:r>
            <a:r>
              <a:rPr lang="en-NZ" dirty="0" smtClean="0"/>
              <a:t>egal norm</a:t>
            </a:r>
          </a:p>
          <a:p>
            <a:pPr lvl="1"/>
            <a:r>
              <a:rPr lang="en-NZ" dirty="0"/>
              <a:t>d</a:t>
            </a:r>
            <a:r>
              <a:rPr lang="en-NZ" dirty="0" smtClean="0"/>
              <a:t>o it because it is enforced by the state</a:t>
            </a:r>
          </a:p>
          <a:p>
            <a:r>
              <a:rPr lang="en-NZ" dirty="0"/>
              <a:t>s</a:t>
            </a:r>
            <a:r>
              <a:rPr lang="en-NZ" dirty="0" smtClean="0"/>
              <a:t>ocial norm</a:t>
            </a:r>
          </a:p>
          <a:p>
            <a:pPr lvl="1"/>
            <a:r>
              <a:rPr lang="en-NZ" dirty="0"/>
              <a:t>d</a:t>
            </a:r>
            <a:r>
              <a:rPr lang="en-NZ" dirty="0" smtClean="0"/>
              <a:t>o it because others do it</a:t>
            </a:r>
          </a:p>
          <a:p>
            <a:pPr lvl="1"/>
            <a:r>
              <a:rPr lang="en-NZ" dirty="0"/>
              <a:t>d</a:t>
            </a:r>
            <a:r>
              <a:rPr lang="en-NZ" dirty="0" smtClean="0"/>
              <a:t>o it because others think I should do it</a:t>
            </a:r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263136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b="1" dirty="0" smtClean="0"/>
              <a:t>Systems theory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57250" lvl="2" indent="0">
              <a:buNone/>
            </a:pPr>
            <a:endParaRPr lang="en-GB" dirty="0"/>
          </a:p>
          <a:p>
            <a:pPr marL="857250" lvl="2" indent="0">
              <a:buNone/>
            </a:pPr>
            <a:r>
              <a:rPr lang="en-GB" dirty="0"/>
              <a:t>t</a:t>
            </a:r>
            <a:r>
              <a:rPr lang="en-GB" dirty="0" smtClean="0"/>
              <a:t>he simultaneous use of </a:t>
            </a:r>
            <a:r>
              <a:rPr lang="en-GB" b="1" dirty="0" smtClean="0"/>
              <a:t>diverse strategies</a:t>
            </a:r>
            <a:r>
              <a:rPr lang="en-GB" dirty="0" smtClean="0"/>
              <a:t>, within </a:t>
            </a:r>
            <a:r>
              <a:rPr lang="en-GB" dirty="0"/>
              <a:t>and across the </a:t>
            </a:r>
            <a:r>
              <a:rPr lang="en-GB" b="1" dirty="0"/>
              <a:t>Circles of Influence</a:t>
            </a:r>
            <a:r>
              <a:rPr lang="en-GB" dirty="0"/>
              <a:t>, </a:t>
            </a:r>
            <a:r>
              <a:rPr lang="en-GB" dirty="0" smtClean="0"/>
              <a:t>will </a:t>
            </a:r>
            <a:r>
              <a:rPr lang="en-GB" dirty="0"/>
              <a:t>engage the </a:t>
            </a:r>
            <a:r>
              <a:rPr lang="en-GB" b="1" dirty="0"/>
              <a:t>critical mass</a:t>
            </a:r>
            <a:r>
              <a:rPr lang="en-GB" dirty="0"/>
              <a:t> that is needed to sustain long term </a:t>
            </a:r>
            <a:r>
              <a:rPr lang="en-GB" dirty="0" smtClean="0"/>
              <a:t>behaviour change </a:t>
            </a:r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83608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NZ" sz="3600" b="1" dirty="0" smtClean="0"/>
              <a:t>Circles of Influence (Ecological Model) </a:t>
            </a:r>
            <a:br>
              <a:rPr lang="en-NZ" sz="3600" b="1" dirty="0" smtClean="0"/>
            </a:br>
            <a:endParaRPr lang="en-NZ" sz="36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81099" y="1043254"/>
            <a:ext cx="4347085" cy="553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441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908</Words>
  <Application>Microsoft Office PowerPoint</Application>
  <PresentationFormat>On-screen Show (4:3)</PresentationFormat>
  <Paragraphs>249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Custom Design</vt:lpstr>
      <vt:lpstr>Slide 1</vt:lpstr>
      <vt:lpstr>Orientation Training  Te Whāriki Manawāhine Research Team</vt:lpstr>
      <vt:lpstr>1. underlying model &amp; rationale   </vt:lpstr>
      <vt:lpstr>Raising Voices </vt:lpstr>
      <vt:lpstr>Aligning models of behaviour change</vt:lpstr>
      <vt:lpstr>Social Norms</vt:lpstr>
      <vt:lpstr>Different types of norms </vt:lpstr>
      <vt:lpstr>Systems theory </vt:lpstr>
      <vt:lpstr>Circles of Influence (Ecological Model)  </vt:lpstr>
      <vt:lpstr>Community Mobilisation </vt:lpstr>
      <vt:lpstr>SASA!  </vt:lpstr>
      <vt:lpstr>2. Project design  </vt:lpstr>
      <vt:lpstr>SASA! process</vt:lpstr>
      <vt:lpstr>Assessment Dialogues </vt:lpstr>
      <vt:lpstr>Community Mobilisation Strategies/Activities</vt:lpstr>
      <vt:lpstr>aiming to change social norms</vt:lpstr>
      <vt:lpstr>SASA! Outcome Tracking Tool  (completed by the Activist/facilitator/Te Whāriki staff member)  </vt:lpstr>
      <vt:lpstr>SASA! Outcome Tracking Tool  (completed by whānau/community/programme participants)  </vt:lpstr>
      <vt:lpstr>3. Key research questions    </vt:lpstr>
      <vt:lpstr> 4. Research team tasks &amp; roles     </vt:lpstr>
      <vt:lpstr> 5. Timelines     </vt:lpstr>
      <vt:lpstr> what happens next?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 Poipoia Tūkino o Hauraki transforming &amp; healing whānau violence in Hauraki</dc:title>
  <dc:creator>Stephanie</dc:creator>
  <cp:lastModifiedBy>Stephanie</cp:lastModifiedBy>
  <cp:revision>51</cp:revision>
  <dcterms:created xsi:type="dcterms:W3CDTF">2014-02-17T02:36:37Z</dcterms:created>
  <dcterms:modified xsi:type="dcterms:W3CDTF">2014-02-18T02:34:52Z</dcterms:modified>
</cp:coreProperties>
</file>