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43"/>
  </p:notesMasterIdLst>
  <p:sldIdLst>
    <p:sldId id="288" r:id="rId3"/>
    <p:sldId id="258" r:id="rId4"/>
    <p:sldId id="290" r:id="rId5"/>
    <p:sldId id="289" r:id="rId6"/>
    <p:sldId id="300" r:id="rId7"/>
    <p:sldId id="295" r:id="rId8"/>
    <p:sldId id="296" r:id="rId9"/>
    <p:sldId id="297" r:id="rId10"/>
    <p:sldId id="334" r:id="rId11"/>
    <p:sldId id="302" r:id="rId12"/>
    <p:sldId id="304" r:id="rId13"/>
    <p:sldId id="298" r:id="rId14"/>
    <p:sldId id="305" r:id="rId15"/>
    <p:sldId id="309" r:id="rId16"/>
    <p:sldId id="308" r:id="rId17"/>
    <p:sldId id="284" r:id="rId18"/>
    <p:sldId id="280" r:id="rId19"/>
    <p:sldId id="287" r:id="rId20"/>
    <p:sldId id="310" r:id="rId21"/>
    <p:sldId id="306" r:id="rId22"/>
    <p:sldId id="293" r:id="rId23"/>
    <p:sldId id="312" r:id="rId24"/>
    <p:sldId id="313" r:id="rId25"/>
    <p:sldId id="314" r:id="rId26"/>
    <p:sldId id="316" r:id="rId27"/>
    <p:sldId id="317" r:id="rId28"/>
    <p:sldId id="318" r:id="rId29"/>
    <p:sldId id="319" r:id="rId30"/>
    <p:sldId id="320" r:id="rId31"/>
    <p:sldId id="331" r:id="rId32"/>
    <p:sldId id="324" r:id="rId33"/>
    <p:sldId id="325" r:id="rId34"/>
    <p:sldId id="326" r:id="rId35"/>
    <p:sldId id="328" r:id="rId36"/>
    <p:sldId id="329" r:id="rId37"/>
    <p:sldId id="330" r:id="rId38"/>
    <p:sldId id="333" r:id="rId39"/>
    <p:sldId id="332" r:id="rId40"/>
    <p:sldId id="323" r:id="rId41"/>
    <p:sldId id="311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0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06"/>
    </p:cViewPr>
  </p:sorterViewPr>
  <p:notesViewPr>
    <p:cSldViewPr>
      <p:cViewPr varScale="1">
        <p:scale>
          <a:sx n="56" d="100"/>
          <a:sy n="56" d="100"/>
        </p:scale>
        <p:origin x="-244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946AD0-6B11-4944-8F7E-D47EF27E5E87}" type="datetimeFigureOut">
              <a:rPr lang="en-NZ" smtClean="0"/>
              <a:t>13/10/2015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AA034-4C3A-40B1-9424-5BE96A34987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53374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12047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57243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73438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12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62844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34824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  <a:p>
            <a:r>
              <a:rPr lang="en-NZ" dirty="0" smtClean="0"/>
              <a:t>  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57525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91679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95535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24387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81775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64994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0" indent="-355600">
              <a:buFont typeface="Wingdings" pitchFamily="2" charset="2"/>
              <a:buChar char="q"/>
            </a:pPr>
            <a:endParaRPr lang="en-NZ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535618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73840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NZ" baseline="0" dirty="0" smtClean="0"/>
              <a:t>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996012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351957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NZ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896115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NZ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pPr lvl="1"/>
            <a:endParaRPr lang="en-NZ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24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44887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25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878077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26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840186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27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505006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28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47383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29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93395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226797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30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175462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31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016785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32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423701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33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504760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34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874239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35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414736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36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241467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37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283242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38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790252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39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15427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738404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40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40213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75847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213"/>
            <a:r>
              <a:rPr lang="en-NZ" baseline="0" dirty="0" smtClean="0"/>
              <a:t> </a:t>
            </a:r>
            <a:r>
              <a:rPr lang="en-NZ" dirty="0" smtClean="0"/>
              <a:t> 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93349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40957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  <a:p>
            <a:r>
              <a:rPr lang="en-NZ" dirty="0" smtClean="0"/>
              <a:t> </a:t>
            </a:r>
          </a:p>
          <a:p>
            <a:endParaRPr lang="en-NZ" dirty="0"/>
          </a:p>
          <a:p>
            <a:r>
              <a:rPr lang="en-NZ" dirty="0" smtClean="0"/>
              <a:t>  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57525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A034-4C3A-40B1-9424-5BE96A349879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05961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18923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A842BA-FA52-4424-A1CA-6116A35F48E1}" type="datetimeFigureOut">
              <a:rPr lang="en-NZ" smtClean="0"/>
              <a:pPr/>
              <a:t>13/10/2015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9973"/>
            <a:ext cx="9144000" cy="207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92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A842BA-FA52-4424-A1CA-6116A35F48E1}" type="datetimeFigureOut">
              <a:rPr lang="en-NZ" smtClean="0"/>
              <a:pPr/>
              <a:t>13/10/2015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30693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A842BA-FA52-4424-A1CA-6116A35F48E1}" type="datetimeFigureOut">
              <a:rPr lang="en-NZ" smtClean="0"/>
              <a:pPr/>
              <a:t>13/10/2015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062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A842BA-FA52-4424-A1CA-6116A35F48E1}" type="datetimeFigureOut">
              <a:rPr lang="en-NZ" smtClean="0"/>
              <a:pPr/>
              <a:t>13/10/2015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49338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A842BA-FA52-4424-A1CA-6116A35F48E1}" type="datetimeFigureOut">
              <a:rPr lang="en-NZ" smtClean="0"/>
              <a:pPr/>
              <a:t>13/10/2015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36757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A842BA-FA52-4424-A1CA-6116A35F48E1}" type="datetimeFigureOut">
              <a:rPr lang="en-NZ" smtClean="0"/>
              <a:pPr/>
              <a:t>13/10/2015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54206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A842BA-FA52-4424-A1CA-6116A35F48E1}" type="datetimeFigureOut">
              <a:rPr lang="en-NZ" smtClean="0"/>
              <a:pPr/>
              <a:t>13/10/2015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32996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7ECB-1793-4BCB-A147-519975C71528}" type="datetimeFigureOut">
              <a:rPr lang="en-NZ" smtClean="0"/>
              <a:pPr/>
              <a:t>13/10/2015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33274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7ECB-1793-4BCB-A147-519975C71528}" type="datetimeFigureOut">
              <a:rPr lang="en-NZ" smtClean="0"/>
              <a:pPr/>
              <a:t>13/10/2015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56679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7ECB-1793-4BCB-A147-519975C71528}" type="datetimeFigureOut">
              <a:rPr lang="en-NZ" smtClean="0"/>
              <a:pPr/>
              <a:t>13/10/2015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36725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25790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7ECB-1793-4BCB-A147-519975C71528}" type="datetimeFigureOut">
              <a:rPr lang="en-NZ" smtClean="0"/>
              <a:pPr/>
              <a:t>13/10/2015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62863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7ECB-1793-4BCB-A147-519975C71528}" type="datetimeFigureOut">
              <a:rPr lang="en-NZ" smtClean="0"/>
              <a:pPr/>
              <a:t>13/10/2015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1446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7ECB-1793-4BCB-A147-519975C71528}" type="datetimeFigureOut">
              <a:rPr lang="en-NZ" smtClean="0"/>
              <a:pPr/>
              <a:t>13/10/2015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7080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7ECB-1793-4BCB-A147-519975C71528}" type="datetimeFigureOut">
              <a:rPr lang="en-NZ" smtClean="0"/>
              <a:pPr/>
              <a:t>13/10/2015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80256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7ECB-1793-4BCB-A147-519975C71528}" type="datetimeFigureOut">
              <a:rPr lang="en-NZ" smtClean="0"/>
              <a:pPr/>
              <a:t>13/10/2015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7589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7ECB-1793-4BCB-A147-519975C71528}" type="datetimeFigureOut">
              <a:rPr lang="en-NZ" smtClean="0"/>
              <a:pPr/>
              <a:t>13/10/2015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466706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7ECB-1793-4BCB-A147-519975C71528}" type="datetimeFigureOut">
              <a:rPr lang="en-NZ" smtClean="0"/>
              <a:pPr/>
              <a:t>13/10/2015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22599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7ECB-1793-4BCB-A147-519975C71528}" type="datetimeFigureOut">
              <a:rPr lang="en-NZ" smtClean="0"/>
              <a:pPr/>
              <a:t>13/10/2015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22594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02029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A842BA-FA52-4424-A1CA-6116A35F48E1}" type="datetimeFigureOut">
              <a:rPr lang="en-NZ" smtClean="0"/>
              <a:pPr/>
              <a:t>13/10/2015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98521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A842BA-FA52-4424-A1CA-6116A35F48E1}" type="datetimeFigureOut">
              <a:rPr lang="en-NZ" smtClean="0"/>
              <a:pPr/>
              <a:t>13/10/2015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68495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A842BA-FA52-4424-A1CA-6116A35F48E1}" type="datetimeFigureOut">
              <a:rPr lang="en-NZ" smtClean="0"/>
              <a:pPr/>
              <a:t>13/10/2015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51283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A842BA-FA52-4424-A1CA-6116A35F48E1}" type="datetimeFigureOut">
              <a:rPr lang="en-NZ" smtClean="0"/>
              <a:pPr/>
              <a:t>13/10/2015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55227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A842BA-FA52-4424-A1CA-6116A35F48E1}" type="datetimeFigureOut">
              <a:rPr lang="en-NZ" smtClean="0"/>
              <a:pPr/>
              <a:t>13/10/2015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9973"/>
            <a:ext cx="9144000" cy="207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56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62623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pic>
        <p:nvPicPr>
          <p:cNvPr id="7" name="Picture 2" descr="C:\Users\Tumana\Desktop\Tumana\Letterhead, images\Tumana Research logo without details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193817"/>
            <a:ext cx="1331639" cy="51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11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3" r:id="rId3"/>
    <p:sldLayoutId id="2147483650" r:id="rId4"/>
    <p:sldLayoutId id="2147483662" r:id="rId5"/>
    <p:sldLayoutId id="214748366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4" r:id="rId1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97ECB-1793-4BCB-A147-519975C71528}" type="datetimeFigureOut">
              <a:rPr lang="en-NZ" smtClean="0"/>
              <a:pPr/>
              <a:t>13/10/2015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9973"/>
            <a:ext cx="9144000" cy="207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1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6.gif"/><Relationship Id="rId4" Type="http://schemas.openxmlformats.org/officeDocument/2006/relationships/image" Target="../media/image35.gif"/><Relationship Id="rId9" Type="http://schemas.openxmlformats.org/officeDocument/2006/relationships/image" Target="../media/image4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raisingvoices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920880" cy="2376264"/>
          </a:xfrm>
        </p:spPr>
        <p:txBody>
          <a:bodyPr>
            <a:normAutofit fontScale="90000"/>
          </a:bodyPr>
          <a:lstStyle/>
          <a:p>
            <a:r>
              <a:rPr lang="en-NZ" sz="4000" dirty="0" smtClean="0"/>
              <a:t>developing a </a:t>
            </a:r>
            <a:r>
              <a:rPr lang="en-NZ" sz="4000" b="1" dirty="0" smtClean="0"/>
              <a:t>Community Mobilisation</a:t>
            </a:r>
            <a:r>
              <a:rPr lang="en-NZ" sz="4000" dirty="0" smtClean="0"/>
              <a:t> model of violence prevention that works for the Hauraki nation</a:t>
            </a:r>
            <a:r>
              <a:rPr lang="en-NZ" sz="3200" dirty="0"/>
              <a:t/>
            </a:r>
            <a:br>
              <a:rPr lang="en-NZ" sz="3200" dirty="0"/>
            </a:br>
            <a:endParaRPr lang="en-NZ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475656" y="2996952"/>
            <a:ext cx="676875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2000" b="1" dirty="0"/>
              <a:t>research objectives, outcomes &amp; future </a:t>
            </a:r>
            <a:r>
              <a:rPr lang="en-NZ" sz="2000" b="1" dirty="0" smtClean="0"/>
              <a:t>directions</a:t>
            </a:r>
            <a:endParaRPr lang="en-NZ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87624" y="4221088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000" dirty="0"/>
              <a:t>p</a:t>
            </a:r>
            <a:r>
              <a:rPr lang="en-NZ" sz="2000" dirty="0" smtClean="0"/>
              <a:t>resentation to the Board</a:t>
            </a:r>
          </a:p>
          <a:p>
            <a:pPr algn="ctr"/>
            <a:r>
              <a:rPr lang="en-NZ" sz="2000" dirty="0" err="1" smtClean="0"/>
              <a:t>Te</a:t>
            </a:r>
            <a:r>
              <a:rPr lang="en-NZ" sz="2000" dirty="0" smtClean="0"/>
              <a:t> </a:t>
            </a:r>
            <a:r>
              <a:rPr lang="en-NZ" sz="2000" dirty="0" err="1" smtClean="0"/>
              <a:t>Whāriki</a:t>
            </a:r>
            <a:r>
              <a:rPr lang="en-NZ" sz="2000" dirty="0" smtClean="0"/>
              <a:t> </a:t>
            </a:r>
            <a:r>
              <a:rPr lang="en-NZ" sz="2000" dirty="0" err="1" smtClean="0"/>
              <a:t>Manawāhine</a:t>
            </a:r>
            <a:r>
              <a:rPr lang="en-NZ" sz="2000" dirty="0" smtClean="0"/>
              <a:t> o Hauraki</a:t>
            </a:r>
          </a:p>
          <a:p>
            <a:pPr algn="ctr"/>
            <a:r>
              <a:rPr lang="en-NZ" sz="2000" dirty="0" smtClean="0"/>
              <a:t> 12 October 2015 </a:t>
            </a:r>
            <a:endParaRPr lang="en-NZ" sz="2000" dirty="0"/>
          </a:p>
        </p:txBody>
      </p:sp>
    </p:spTree>
    <p:extLst>
      <p:ext uri="{BB962C8B-B14F-4D97-AF65-F5344CB8AC3E}">
        <p14:creationId xmlns:p14="http://schemas.microsoft.com/office/powerpoint/2010/main" val="126840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153" y="1340768"/>
            <a:ext cx="5410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NZ" sz="3600" b="1" dirty="0" smtClean="0">
                <a:latin typeface="Bradley Hand ITC" panose="03070402050302030203" pitchFamily="66" charset="0"/>
              </a:rPr>
              <a:t>SASA!</a:t>
            </a:r>
            <a:r>
              <a:rPr lang="en-NZ" sz="3600" b="1" dirty="0" smtClean="0"/>
              <a:t> Outcome Tracking Tool </a:t>
            </a:r>
            <a:br>
              <a:rPr lang="en-NZ" sz="3600" b="1" dirty="0" smtClean="0"/>
            </a:br>
            <a:r>
              <a:rPr lang="en-NZ" sz="2000" dirty="0" smtClean="0"/>
              <a:t>(completed by the Activist/facilitator/Te Whāriki staff member) </a:t>
            </a:r>
            <a:br>
              <a:rPr lang="en-NZ" sz="2000" dirty="0" smtClean="0"/>
            </a:br>
            <a:endParaRPr lang="en-NZ" sz="2000" dirty="0"/>
          </a:p>
        </p:txBody>
      </p:sp>
    </p:spTree>
    <p:extLst>
      <p:ext uri="{BB962C8B-B14F-4D97-AF65-F5344CB8AC3E}">
        <p14:creationId xmlns:p14="http://schemas.microsoft.com/office/powerpoint/2010/main" val="262115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NZ" sz="3600" b="1" dirty="0" smtClean="0">
                <a:latin typeface="Bradley Hand ITC" panose="03070402050302030203" pitchFamily="66" charset="0"/>
              </a:rPr>
              <a:t>SASA!</a:t>
            </a:r>
            <a:r>
              <a:rPr lang="en-NZ" sz="3600" b="1" dirty="0" smtClean="0"/>
              <a:t> Outcome Tracking Tool </a:t>
            </a:r>
            <a:br>
              <a:rPr lang="en-NZ" sz="3600" b="1" dirty="0" smtClean="0"/>
            </a:br>
            <a:r>
              <a:rPr lang="en-NZ" sz="2000" dirty="0" smtClean="0"/>
              <a:t>(completed by whānau/community/programme participants) </a:t>
            </a:r>
            <a:br>
              <a:rPr lang="en-NZ" sz="2000" dirty="0" smtClean="0"/>
            </a:br>
            <a:endParaRPr lang="en-NZ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00" y="1376076"/>
            <a:ext cx="6620799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5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784976" cy="720080"/>
          </a:xfrm>
        </p:spPr>
        <p:txBody>
          <a:bodyPr>
            <a:normAutofit fontScale="90000"/>
          </a:bodyPr>
          <a:lstStyle/>
          <a:p>
            <a:pPr algn="l"/>
            <a:r>
              <a:rPr lang="en-NZ" dirty="0" smtClean="0"/>
              <a:t>principle 4: critical mass</a:t>
            </a:r>
            <a:endParaRPr lang="en-NZ" dirty="0"/>
          </a:p>
        </p:txBody>
      </p:sp>
      <p:pic>
        <p:nvPicPr>
          <p:cNvPr id="4" name="Content Placeholder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35178"/>
            <a:ext cx="5062771" cy="330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395536" y="1844824"/>
            <a:ext cx="7787208" cy="24560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2" indent="0">
              <a:buFont typeface="Arial" panose="020B0604020202020204" pitchFamily="34" charset="0"/>
              <a:buNone/>
            </a:pPr>
            <a:r>
              <a:rPr lang="en-GB" b="1" dirty="0" smtClean="0"/>
              <a:t>Systems Theory (</a:t>
            </a:r>
            <a:r>
              <a:rPr lang="en-GB" b="1" dirty="0" err="1" smtClean="0"/>
              <a:t>Bronfenbrenner</a:t>
            </a:r>
            <a:r>
              <a:rPr lang="en-GB" b="1" dirty="0" smtClean="0"/>
              <a:t>, 1979)</a:t>
            </a:r>
          </a:p>
          <a:p>
            <a:pPr marL="857250" lvl="2" indent="0">
              <a:buFont typeface="Arial" panose="020B0604020202020204" pitchFamily="34" charset="0"/>
              <a:buNone/>
            </a:pPr>
            <a:endParaRPr lang="en-GB" b="1" dirty="0" smtClean="0"/>
          </a:p>
          <a:p>
            <a:pPr marL="857250" lvl="2" indent="0">
              <a:buFont typeface="Arial" panose="020B0604020202020204" pitchFamily="34" charset="0"/>
              <a:buNone/>
            </a:pPr>
            <a:r>
              <a:rPr lang="en-GB" dirty="0" smtClean="0"/>
              <a:t>the simultaneous use of </a:t>
            </a:r>
            <a:r>
              <a:rPr lang="en-GB" b="1" dirty="0" smtClean="0"/>
              <a:t>diverse strategies</a:t>
            </a:r>
            <a:r>
              <a:rPr lang="en-GB" dirty="0" smtClean="0"/>
              <a:t>, within and across our </a:t>
            </a:r>
            <a:r>
              <a:rPr lang="en-GB" b="1" dirty="0" smtClean="0"/>
              <a:t>Circles of Influence</a:t>
            </a:r>
            <a:r>
              <a:rPr lang="en-GB" dirty="0" smtClean="0"/>
              <a:t>, will eventually generate </a:t>
            </a:r>
            <a:r>
              <a:rPr lang="en-GB" dirty="0"/>
              <a:t>a</a:t>
            </a:r>
            <a:r>
              <a:rPr lang="en-GB" dirty="0" smtClean="0"/>
              <a:t> </a:t>
            </a:r>
            <a:r>
              <a:rPr lang="en-GB" b="1" dirty="0" smtClean="0"/>
              <a:t>critical mass</a:t>
            </a:r>
            <a:r>
              <a:rPr lang="en-GB" dirty="0" smtClean="0"/>
              <a:t> that can change social norms and sustain long-term behaviour change 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1532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algn="l"/>
            <a:r>
              <a:rPr lang="en-NZ" sz="4000" b="1" dirty="0" smtClean="0"/>
              <a:t>Rationale for NKK project grant    </a:t>
            </a:r>
            <a:r>
              <a:rPr lang="en-NZ" sz="2800" dirty="0" smtClean="0"/>
              <a:t/>
            </a:r>
            <a:br>
              <a:rPr lang="en-NZ" sz="2800" dirty="0" smtClean="0"/>
            </a:br>
            <a:endParaRPr lang="en-NZ" sz="27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1196752"/>
            <a:ext cx="7499176" cy="4929411"/>
          </a:xfrm>
        </p:spPr>
        <p:txBody>
          <a:bodyPr>
            <a:normAutofit fontScale="85000" lnSpcReduction="20000"/>
          </a:bodyPr>
          <a:lstStyle/>
          <a:p>
            <a:pPr marL="896938" indent="-273050" algn="l">
              <a:spcBef>
                <a:spcPts val="1200"/>
              </a:spcBef>
              <a:buFont typeface="Wingdings" pitchFamily="2" charset="2"/>
              <a:buChar char="ü"/>
            </a:pPr>
            <a:r>
              <a:rPr lang="en-NZ" sz="2600" dirty="0" smtClean="0">
                <a:solidFill>
                  <a:schemeClr val="tx1"/>
                </a:solidFill>
              </a:rPr>
              <a:t>Te Whāriki has been delivering </a:t>
            </a:r>
            <a:r>
              <a:rPr lang="en-NZ" sz="2600" dirty="0" smtClean="0"/>
              <a:t>a </a:t>
            </a:r>
            <a:r>
              <a:rPr lang="en-NZ" sz="2600" dirty="0" smtClean="0">
                <a:solidFill>
                  <a:schemeClr val="tx1"/>
                </a:solidFill>
              </a:rPr>
              <a:t>violence prevention programme &amp; community mobilisation initiatives in Hauraki for 20 years </a:t>
            </a:r>
          </a:p>
          <a:p>
            <a:pPr marL="1366838" lvl="1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en-NZ" sz="2100" dirty="0" smtClean="0"/>
              <a:t>is this making a difference in Hauraki?  </a:t>
            </a:r>
          </a:p>
          <a:p>
            <a:pPr marL="1366838" lvl="1" indent="-342900">
              <a:spcBef>
                <a:spcPts val="1200"/>
              </a:spcBef>
              <a:buFont typeface="Wingdings" pitchFamily="2" charset="2"/>
              <a:buChar char="Ø"/>
            </a:pPr>
            <a:endParaRPr lang="en-NZ" sz="1900" dirty="0"/>
          </a:p>
          <a:p>
            <a:pPr marL="896938" indent="-273050" algn="l">
              <a:spcBef>
                <a:spcPts val="1200"/>
              </a:spcBef>
              <a:buFont typeface="Wingdings" pitchFamily="2" charset="2"/>
              <a:buChar char="ü"/>
            </a:pPr>
            <a:r>
              <a:rPr lang="en-NZ" sz="2600" dirty="0" smtClean="0"/>
              <a:t>Raising Voices have a model for gathering evidence that aligns with our flagship programme (</a:t>
            </a:r>
            <a:r>
              <a:rPr lang="en-NZ" sz="2600" dirty="0" err="1" smtClean="0"/>
              <a:t>Poutama</a:t>
            </a:r>
            <a:r>
              <a:rPr lang="en-NZ" sz="2600" dirty="0" smtClean="0"/>
              <a:t> </a:t>
            </a:r>
            <a:r>
              <a:rPr lang="en-NZ" sz="2600" dirty="0" err="1" smtClean="0"/>
              <a:t>Mauri</a:t>
            </a:r>
            <a:r>
              <a:rPr lang="en-NZ" sz="2600" dirty="0" smtClean="0"/>
              <a:t> </a:t>
            </a:r>
            <a:r>
              <a:rPr lang="en-NZ" sz="2600" dirty="0" err="1" smtClean="0"/>
              <a:t>Ora</a:t>
            </a:r>
            <a:r>
              <a:rPr lang="en-NZ" sz="2600" dirty="0" smtClean="0"/>
              <a:t>, </a:t>
            </a:r>
            <a:r>
              <a:rPr lang="en-NZ" sz="2600" dirty="0" err="1" smtClean="0"/>
              <a:t>Mauri</a:t>
            </a:r>
            <a:r>
              <a:rPr lang="en-NZ" sz="2600" dirty="0" smtClean="0"/>
              <a:t> </a:t>
            </a:r>
            <a:r>
              <a:rPr lang="en-NZ" sz="2600" dirty="0" err="1" smtClean="0"/>
              <a:t>Tū</a:t>
            </a:r>
            <a:r>
              <a:rPr lang="en-NZ" sz="2600" dirty="0" smtClean="0"/>
              <a:t>) </a:t>
            </a:r>
          </a:p>
          <a:p>
            <a:pPr marL="1366838" lvl="1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en-NZ" sz="1900" dirty="0" smtClean="0"/>
              <a:t>could their framework be of use to </a:t>
            </a:r>
            <a:r>
              <a:rPr lang="en-NZ" sz="1900" dirty="0" err="1" smtClean="0"/>
              <a:t>Te</a:t>
            </a:r>
            <a:r>
              <a:rPr lang="en-NZ" sz="1900" dirty="0" smtClean="0"/>
              <a:t> </a:t>
            </a:r>
            <a:r>
              <a:rPr lang="en-NZ" sz="1900" dirty="0" err="1" smtClean="0"/>
              <a:t>Whāriki</a:t>
            </a:r>
            <a:r>
              <a:rPr lang="en-NZ" sz="1900" dirty="0" smtClean="0"/>
              <a:t>?</a:t>
            </a:r>
          </a:p>
          <a:p>
            <a:pPr marL="1366838" lvl="2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en-NZ" sz="1900" dirty="0"/>
              <a:t>w</a:t>
            </a:r>
            <a:r>
              <a:rPr lang="en-NZ" sz="1900" dirty="0" smtClean="0"/>
              <a:t>ould it build on existing strategies &amp; strengths? </a:t>
            </a:r>
          </a:p>
          <a:p>
            <a:pPr marL="1366838" lvl="2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en-NZ" sz="1900" dirty="0" smtClean="0"/>
              <a:t>needs </a:t>
            </a:r>
            <a:r>
              <a:rPr lang="en-NZ" sz="1900" dirty="0" err="1" smtClean="0"/>
              <a:t>mātauranga</a:t>
            </a:r>
            <a:r>
              <a:rPr lang="en-NZ" sz="1900" dirty="0" smtClean="0"/>
              <a:t> Māori content and aspirations</a:t>
            </a:r>
          </a:p>
          <a:p>
            <a:pPr marL="1366838" lvl="2" indent="-342900">
              <a:spcBef>
                <a:spcPts val="1200"/>
              </a:spcBef>
              <a:buFont typeface="Wingdings" pitchFamily="2" charset="2"/>
              <a:buChar char="Ø"/>
            </a:pPr>
            <a:endParaRPr lang="en-NZ" sz="1900" dirty="0" smtClean="0"/>
          </a:p>
          <a:p>
            <a:pPr marL="896938" indent="-273050" algn="l">
              <a:spcBef>
                <a:spcPts val="1200"/>
              </a:spcBef>
              <a:buFont typeface="Wingdings" pitchFamily="2" charset="2"/>
              <a:buChar char="ü"/>
            </a:pPr>
            <a:r>
              <a:rPr lang="en-NZ" sz="2400" dirty="0"/>
              <a:t>d</a:t>
            </a:r>
            <a:r>
              <a:rPr lang="en-NZ" sz="2400" dirty="0" smtClean="0"/>
              <a:t>evelop &amp; pilot test a </a:t>
            </a:r>
            <a:r>
              <a:rPr lang="en-NZ" sz="2400" dirty="0" err="1" smtClean="0"/>
              <a:t>mātauranga</a:t>
            </a:r>
            <a:r>
              <a:rPr lang="en-NZ" sz="2400" dirty="0" smtClean="0"/>
              <a:t> Māori version of the Raising Voices model for delivery of primary prevention strategies and gathering evidence  </a:t>
            </a:r>
            <a:endParaRPr lang="en-NZ" sz="2400" dirty="0" smtClean="0">
              <a:solidFill>
                <a:schemeClr val="tx1"/>
              </a:solidFill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8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917"/>
            <a:ext cx="2349952" cy="491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488" y="620917"/>
            <a:ext cx="3732278" cy="491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766" y="629483"/>
            <a:ext cx="2253792" cy="491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46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6128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6012160" y="165266"/>
            <a:ext cx="2816668" cy="460851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43020"/>
            <a:ext cx="2203521" cy="192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00" y="4957199"/>
            <a:ext cx="2962054" cy="18369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427984" y="4077072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987824" y="404664"/>
            <a:ext cx="2880320" cy="424847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12" name="Straight Arrow Connector 11"/>
          <p:cNvCxnSpPr>
            <a:stCxn id="10" idx="4"/>
          </p:cNvCxnSpPr>
          <p:nvPr/>
        </p:nvCxnSpPr>
        <p:spPr>
          <a:xfrm flipH="1">
            <a:off x="2671065" y="4653136"/>
            <a:ext cx="1756919" cy="936104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arrow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4"/>
          </p:cNvCxnSpPr>
          <p:nvPr/>
        </p:nvCxnSpPr>
        <p:spPr>
          <a:xfrm>
            <a:off x="4427984" y="4653136"/>
            <a:ext cx="882016" cy="611256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arrow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671065" y="4509120"/>
            <a:ext cx="4061175" cy="1366529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arrow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8" idx="0"/>
          </p:cNvCxnSpPr>
          <p:nvPr/>
        </p:nvCxnSpPr>
        <p:spPr>
          <a:xfrm>
            <a:off x="6732240" y="4509120"/>
            <a:ext cx="58787" cy="448079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arrow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84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l"/>
            <a:r>
              <a:rPr lang="en-NZ" sz="4000" b="1" dirty="0" smtClean="0"/>
              <a:t>Project design</a:t>
            </a:r>
            <a:r>
              <a:rPr lang="en-NZ" sz="4000" b="1" dirty="0" smtClean="0">
                <a:latin typeface="Bradley Hand ITC" panose="03070402050302030203" pitchFamily="66" charset="0"/>
              </a:rPr>
              <a:t> </a:t>
            </a:r>
            <a:r>
              <a:rPr lang="en-NZ" sz="6000" b="1" dirty="0" smtClean="0">
                <a:latin typeface="Bradley Hand ITC" panose="03070402050302030203" pitchFamily="66" charset="0"/>
              </a:rPr>
              <a:t/>
            </a:r>
            <a:br>
              <a:rPr lang="en-NZ" sz="6000" b="1" dirty="0" smtClean="0">
                <a:latin typeface="Bradley Hand ITC" panose="03070402050302030203" pitchFamily="66" charset="0"/>
              </a:rPr>
            </a:br>
            <a:endParaRPr lang="en-NZ" sz="2000" b="1" dirty="0"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97666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NZ" sz="3400" b="1" dirty="0" smtClean="0"/>
              <a:t>Te </a:t>
            </a:r>
            <a:r>
              <a:rPr lang="en-NZ" sz="3400" b="1" dirty="0" err="1" smtClean="0"/>
              <a:t>Whāriki</a:t>
            </a:r>
            <a:r>
              <a:rPr lang="en-NZ" sz="3400" b="1" dirty="0" smtClean="0"/>
              <a:t> </a:t>
            </a:r>
          </a:p>
          <a:p>
            <a:endParaRPr lang="en-NZ" dirty="0" smtClean="0"/>
          </a:p>
          <a:p>
            <a:pPr lvl="1"/>
            <a:r>
              <a:rPr lang="en-NZ" sz="2900" b="1" dirty="0"/>
              <a:t>a</a:t>
            </a:r>
            <a:r>
              <a:rPr lang="en-NZ" sz="2900" b="1" dirty="0" smtClean="0"/>
              <a:t>lignment</a:t>
            </a:r>
            <a:r>
              <a:rPr lang="en-NZ" sz="2900" dirty="0" smtClean="0"/>
              <a:t> of </a:t>
            </a:r>
            <a:r>
              <a:rPr lang="en-NZ" sz="2900" dirty="0" smtClean="0">
                <a:latin typeface="Bradley Hand ITC" panose="03070402050302030203" pitchFamily="66" charset="0"/>
              </a:rPr>
              <a:t>SASA!</a:t>
            </a:r>
            <a:r>
              <a:rPr lang="en-NZ" sz="2900" dirty="0" smtClean="0"/>
              <a:t> framework/model with </a:t>
            </a:r>
            <a:r>
              <a:rPr lang="en-NZ" sz="2900" dirty="0" err="1" smtClean="0"/>
              <a:t>Poutama</a:t>
            </a:r>
            <a:r>
              <a:rPr lang="en-NZ" sz="2900" dirty="0" smtClean="0"/>
              <a:t> </a:t>
            </a:r>
            <a:r>
              <a:rPr lang="en-NZ" sz="2900" dirty="0" err="1" smtClean="0"/>
              <a:t>Mauri</a:t>
            </a:r>
            <a:r>
              <a:rPr lang="en-NZ" sz="2900" dirty="0" smtClean="0"/>
              <a:t> </a:t>
            </a:r>
            <a:r>
              <a:rPr lang="en-NZ" sz="2900" dirty="0" err="1" smtClean="0"/>
              <a:t>Ora</a:t>
            </a:r>
            <a:r>
              <a:rPr lang="en-NZ" sz="2900" dirty="0" smtClean="0"/>
              <a:t> </a:t>
            </a:r>
            <a:r>
              <a:rPr lang="en-NZ" sz="2900" dirty="0" err="1" smtClean="0"/>
              <a:t>Mauri</a:t>
            </a:r>
            <a:r>
              <a:rPr lang="en-NZ" sz="2900" dirty="0" smtClean="0"/>
              <a:t> </a:t>
            </a:r>
            <a:r>
              <a:rPr lang="en-NZ" sz="2900" dirty="0" err="1" smtClean="0"/>
              <a:t>Tu</a:t>
            </a:r>
            <a:r>
              <a:rPr lang="en-NZ" sz="2900" dirty="0" smtClean="0"/>
              <a:t>! </a:t>
            </a:r>
          </a:p>
          <a:p>
            <a:pPr lvl="1"/>
            <a:endParaRPr lang="en-NZ" sz="2900" dirty="0" smtClean="0"/>
          </a:p>
          <a:p>
            <a:pPr lvl="1"/>
            <a:r>
              <a:rPr lang="en-NZ" sz="2900" b="1" dirty="0" smtClean="0"/>
              <a:t>identify</a:t>
            </a:r>
            <a:r>
              <a:rPr lang="en-NZ" sz="2900" dirty="0" smtClean="0"/>
              <a:t> </a:t>
            </a:r>
            <a:r>
              <a:rPr lang="en-NZ" sz="2900" dirty="0" err="1" smtClean="0"/>
              <a:t>Poutama</a:t>
            </a:r>
            <a:r>
              <a:rPr lang="en-NZ" sz="2900" dirty="0" smtClean="0"/>
              <a:t> messages/social norms (because we know it works) </a:t>
            </a:r>
          </a:p>
          <a:p>
            <a:pPr lvl="1"/>
            <a:endParaRPr lang="en-NZ" sz="2900" dirty="0" smtClean="0"/>
          </a:p>
          <a:p>
            <a:pPr lvl="1"/>
            <a:r>
              <a:rPr lang="en-NZ" sz="2900" b="1" dirty="0" smtClean="0"/>
              <a:t>develop</a:t>
            </a:r>
            <a:r>
              <a:rPr lang="en-NZ" sz="2900" dirty="0" smtClean="0"/>
              <a:t> </a:t>
            </a:r>
            <a:r>
              <a:rPr lang="en-NZ" sz="2900" b="1" dirty="0" err="1" smtClean="0"/>
              <a:t>mātauranga</a:t>
            </a:r>
            <a:r>
              <a:rPr lang="en-NZ" sz="2900" b="1" dirty="0" smtClean="0"/>
              <a:t> Māori </a:t>
            </a:r>
            <a:r>
              <a:rPr lang="en-NZ" sz="2900" dirty="0" smtClean="0"/>
              <a:t>resources</a:t>
            </a:r>
            <a:r>
              <a:rPr lang="en-NZ" sz="2900" dirty="0"/>
              <a:t> </a:t>
            </a:r>
            <a:r>
              <a:rPr lang="en-NZ" sz="2900" dirty="0" smtClean="0"/>
              <a:t>&amp;  tools (based on </a:t>
            </a:r>
            <a:r>
              <a:rPr lang="en-NZ" sz="2900" dirty="0" err="1" smtClean="0"/>
              <a:t>Poutama</a:t>
            </a:r>
            <a:r>
              <a:rPr lang="en-NZ" sz="2900" dirty="0" smtClean="0"/>
              <a:t> messages/social norms)</a:t>
            </a:r>
          </a:p>
          <a:p>
            <a:pPr lvl="1"/>
            <a:endParaRPr lang="en-NZ" sz="2900" dirty="0" smtClean="0"/>
          </a:p>
          <a:p>
            <a:pPr lvl="1"/>
            <a:r>
              <a:rPr lang="en-NZ" sz="2900" b="1" dirty="0"/>
              <a:t>t</a:t>
            </a:r>
            <a:r>
              <a:rPr lang="en-NZ" sz="2900" b="1" dirty="0" smtClean="0"/>
              <a:t>rain</a:t>
            </a:r>
            <a:r>
              <a:rPr lang="en-NZ" sz="2900" dirty="0" smtClean="0"/>
              <a:t> </a:t>
            </a:r>
            <a:r>
              <a:rPr lang="en-NZ" sz="2900" dirty="0" err="1" smtClean="0"/>
              <a:t>Poutama</a:t>
            </a:r>
            <a:r>
              <a:rPr lang="en-NZ" sz="2900" dirty="0" smtClean="0"/>
              <a:t> team to deliver community mobilisation programmes/events/activities </a:t>
            </a:r>
          </a:p>
          <a:p>
            <a:pPr lvl="1"/>
            <a:endParaRPr lang="en-NZ" sz="2900" dirty="0" smtClean="0"/>
          </a:p>
          <a:p>
            <a:pPr lvl="1"/>
            <a:r>
              <a:rPr lang="en-NZ" sz="2900" b="1" dirty="0"/>
              <a:t>d</a:t>
            </a:r>
            <a:r>
              <a:rPr lang="en-NZ" sz="2900" b="1" dirty="0" smtClean="0"/>
              <a:t>eliver</a:t>
            </a:r>
            <a:r>
              <a:rPr lang="en-NZ" sz="2900" dirty="0" smtClean="0"/>
              <a:t> four (4) community mobilisation programmes, events, activities  (to promote </a:t>
            </a:r>
            <a:r>
              <a:rPr lang="en-NZ" sz="2900" dirty="0" err="1" smtClean="0"/>
              <a:t>Poutama</a:t>
            </a:r>
            <a:r>
              <a:rPr lang="en-NZ" sz="2900" dirty="0" smtClean="0"/>
              <a:t> social norms/messages)</a:t>
            </a:r>
          </a:p>
          <a:p>
            <a:pPr lvl="1"/>
            <a:endParaRPr lang="en-NZ" sz="2900" dirty="0" smtClean="0"/>
          </a:p>
          <a:p>
            <a:pPr lvl="1"/>
            <a:r>
              <a:rPr lang="en-NZ" sz="2900" b="1" dirty="0"/>
              <a:t>p</a:t>
            </a:r>
            <a:r>
              <a:rPr lang="en-NZ" sz="2900" b="1" dirty="0" smtClean="0"/>
              <a:t>ilot</a:t>
            </a:r>
            <a:r>
              <a:rPr lang="en-NZ" sz="2900" dirty="0" smtClean="0"/>
              <a:t> </a:t>
            </a:r>
            <a:r>
              <a:rPr lang="en-NZ" sz="2900" dirty="0" err="1" smtClean="0"/>
              <a:t>Poutama</a:t>
            </a:r>
            <a:r>
              <a:rPr lang="en-NZ" sz="2900" dirty="0" smtClean="0"/>
              <a:t> version of the outcome tracking tool  (pre/post test)</a:t>
            </a:r>
          </a:p>
          <a:p>
            <a:pPr lvl="1"/>
            <a:endParaRPr lang="en-NZ" dirty="0" smtClean="0"/>
          </a:p>
          <a:p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73325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NZ" sz="3400" b="1" dirty="0" smtClean="0"/>
              <a:t>Whānau &amp; Community </a:t>
            </a:r>
          </a:p>
          <a:p>
            <a:endParaRPr lang="en-NZ" dirty="0" smtClean="0"/>
          </a:p>
          <a:p>
            <a:pPr lvl="1"/>
            <a:r>
              <a:rPr lang="en-NZ" sz="2900" b="1" dirty="0"/>
              <a:t>p</a:t>
            </a:r>
            <a:r>
              <a:rPr lang="en-NZ" sz="2900" b="1" dirty="0" smtClean="0"/>
              <a:t>articipate</a:t>
            </a:r>
            <a:r>
              <a:rPr lang="en-NZ" sz="2900" dirty="0" smtClean="0"/>
              <a:t> in programmes, events, activities, discussions</a:t>
            </a:r>
          </a:p>
          <a:p>
            <a:pPr lvl="1"/>
            <a:endParaRPr lang="en-NZ" sz="2900" dirty="0" smtClean="0"/>
          </a:p>
          <a:p>
            <a:pPr lvl="1"/>
            <a:r>
              <a:rPr lang="en-NZ" sz="2900" b="1" dirty="0"/>
              <a:t>c</a:t>
            </a:r>
            <a:r>
              <a:rPr lang="en-NZ" sz="2900" b="1" dirty="0" smtClean="0"/>
              <a:t>omplete</a:t>
            </a:r>
            <a:r>
              <a:rPr lang="en-NZ" sz="2900" dirty="0" smtClean="0"/>
              <a:t> surveys/data collection/assessment tools </a:t>
            </a:r>
            <a:endParaRPr lang="en-NZ" sz="2900" dirty="0"/>
          </a:p>
        </p:txBody>
      </p:sp>
    </p:spTree>
    <p:extLst>
      <p:ext uri="{BB962C8B-B14F-4D97-AF65-F5344CB8AC3E}">
        <p14:creationId xmlns:p14="http://schemas.microsoft.com/office/powerpoint/2010/main" val="353738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en-NZ" sz="3600" b="1" dirty="0">
                <a:latin typeface="Calibri" pitchFamily="34" charset="0"/>
              </a:rPr>
              <a:t>t</a:t>
            </a:r>
            <a:r>
              <a:rPr lang="en-NZ" sz="3600" b="1" dirty="0" smtClean="0">
                <a:latin typeface="Calibri" pitchFamily="34" charset="0"/>
              </a:rPr>
              <a:t>he vision: a </a:t>
            </a:r>
            <a:r>
              <a:rPr lang="en-NZ" sz="3600" b="1" dirty="0" err="1" smtClean="0">
                <a:latin typeface="Calibri" pitchFamily="34" charset="0"/>
              </a:rPr>
              <a:t>Poutama</a:t>
            </a:r>
            <a:r>
              <a:rPr lang="en-NZ" sz="3600" b="1" dirty="0" smtClean="0">
                <a:latin typeface="Calibri" pitchFamily="34" charset="0"/>
              </a:rPr>
              <a:t> toolkit</a:t>
            </a:r>
            <a:endParaRPr lang="en-NZ" sz="3600" b="1" dirty="0">
              <a:latin typeface="Calibri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NZ" dirty="0" smtClean="0"/>
              <a:t>Phase 1</a:t>
            </a:r>
            <a:r>
              <a:rPr lang="en-NZ" b="1" dirty="0" smtClean="0"/>
              <a:t>: S</a:t>
            </a:r>
            <a:r>
              <a:rPr lang="en-NZ" dirty="0" smtClean="0"/>
              <a:t>tart/</a:t>
            </a:r>
            <a:r>
              <a:rPr lang="en-NZ" b="1" dirty="0" err="1" smtClean="0"/>
              <a:t>T</a:t>
            </a:r>
            <a:r>
              <a:rPr lang="en-NZ" dirty="0" err="1" smtClean="0"/>
              <a:t>ohunga</a:t>
            </a:r>
            <a:endParaRPr lang="en-NZ" dirty="0" smtClean="0"/>
          </a:p>
          <a:p>
            <a:pPr lvl="1"/>
            <a:r>
              <a:rPr lang="en-NZ" sz="1800" dirty="0" smtClean="0"/>
              <a:t>identify intended outcomes</a:t>
            </a:r>
          </a:p>
          <a:p>
            <a:pPr lvl="1"/>
            <a:r>
              <a:rPr lang="en-NZ" sz="1800" dirty="0" smtClean="0"/>
              <a:t>plan the strategies</a:t>
            </a:r>
          </a:p>
          <a:p>
            <a:pPr lvl="1"/>
            <a:r>
              <a:rPr lang="en-NZ" sz="1800" dirty="0"/>
              <a:t>m</a:t>
            </a:r>
            <a:r>
              <a:rPr lang="en-NZ" sz="1800" dirty="0" smtClean="0"/>
              <a:t>onitor progress</a:t>
            </a:r>
          </a:p>
          <a:p>
            <a:pPr lvl="1"/>
            <a:r>
              <a:rPr lang="en-NZ" sz="1800" dirty="0" smtClean="0"/>
              <a:t>implement activities</a:t>
            </a:r>
          </a:p>
          <a:p>
            <a:pPr lvl="1"/>
            <a:r>
              <a:rPr lang="en-NZ" sz="1800" dirty="0"/>
              <a:t>a</a:t>
            </a:r>
            <a:r>
              <a:rPr lang="en-NZ" sz="1800" dirty="0" smtClean="0"/>
              <a:t>ssessment dialogues</a:t>
            </a:r>
          </a:p>
          <a:p>
            <a:pPr lvl="1"/>
            <a:r>
              <a:rPr lang="en-NZ" sz="1800" dirty="0"/>
              <a:t>t</a:t>
            </a:r>
            <a:r>
              <a:rPr lang="en-NZ" sz="1800" dirty="0" smtClean="0"/>
              <a:t>rack outcomes </a:t>
            </a:r>
          </a:p>
          <a:p>
            <a:pPr lvl="1"/>
            <a:r>
              <a:rPr lang="en-NZ" sz="1800" dirty="0" smtClean="0"/>
              <a:t>reporting  </a:t>
            </a:r>
          </a:p>
          <a:p>
            <a:pPr lvl="1"/>
            <a:endParaRPr lang="en-NZ" dirty="0" smtClean="0"/>
          </a:p>
          <a:p>
            <a:r>
              <a:rPr lang="en-NZ" dirty="0" smtClean="0"/>
              <a:t>Phase 2: </a:t>
            </a:r>
            <a:r>
              <a:rPr lang="en-NZ" b="1" dirty="0" smtClean="0"/>
              <a:t>A</a:t>
            </a:r>
            <a:r>
              <a:rPr lang="en-NZ" dirty="0" smtClean="0"/>
              <a:t>wareness/</a:t>
            </a:r>
            <a:r>
              <a:rPr lang="en-NZ" b="1" dirty="0" err="1" smtClean="0"/>
              <a:t>M</a:t>
            </a:r>
            <a:r>
              <a:rPr lang="en-NZ" dirty="0" err="1" smtClean="0"/>
              <a:t>atakite</a:t>
            </a:r>
            <a:endParaRPr lang="en-NZ" dirty="0" smtClean="0"/>
          </a:p>
          <a:p>
            <a:pPr lvl="1"/>
            <a:r>
              <a:rPr lang="en-NZ" sz="1800" dirty="0" smtClean="0"/>
              <a:t>identify intended outcomes</a:t>
            </a:r>
          </a:p>
          <a:p>
            <a:pPr lvl="1"/>
            <a:r>
              <a:rPr lang="en-NZ" sz="1800" dirty="0" smtClean="0"/>
              <a:t>plan the strategies</a:t>
            </a:r>
          </a:p>
          <a:p>
            <a:pPr lvl="1"/>
            <a:r>
              <a:rPr lang="en-NZ" sz="1800" dirty="0" smtClean="0"/>
              <a:t>monitor progress</a:t>
            </a:r>
          </a:p>
          <a:p>
            <a:pPr lvl="1"/>
            <a:r>
              <a:rPr lang="en-NZ" sz="1800" dirty="0" smtClean="0"/>
              <a:t>implement activities</a:t>
            </a:r>
          </a:p>
          <a:p>
            <a:pPr lvl="1"/>
            <a:r>
              <a:rPr lang="en-NZ" sz="1800" dirty="0" smtClean="0"/>
              <a:t>assessment dialogues</a:t>
            </a:r>
          </a:p>
          <a:p>
            <a:pPr lvl="1"/>
            <a:r>
              <a:rPr lang="en-NZ" sz="1800" dirty="0" smtClean="0"/>
              <a:t>track outcomes</a:t>
            </a:r>
          </a:p>
          <a:p>
            <a:pPr lvl="1"/>
            <a:r>
              <a:rPr lang="en-NZ" sz="1800" dirty="0" smtClean="0"/>
              <a:t>reporting  </a:t>
            </a:r>
          </a:p>
          <a:p>
            <a:endParaRPr lang="en-NZ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NZ" dirty="0" smtClean="0"/>
              <a:t>Phase 3: </a:t>
            </a:r>
            <a:r>
              <a:rPr lang="en-NZ" b="1" dirty="0" smtClean="0"/>
              <a:t>S</a:t>
            </a:r>
            <a:r>
              <a:rPr lang="en-NZ" dirty="0" smtClean="0"/>
              <a:t>upport/</a:t>
            </a:r>
            <a:r>
              <a:rPr lang="en-NZ" b="1" dirty="0" smtClean="0"/>
              <a:t>T</a:t>
            </a:r>
            <a:r>
              <a:rPr lang="en-NZ" dirty="0" smtClean="0"/>
              <a:t>oa</a:t>
            </a:r>
          </a:p>
          <a:p>
            <a:pPr lvl="1"/>
            <a:r>
              <a:rPr lang="en-NZ" sz="1800" dirty="0" smtClean="0"/>
              <a:t>identify intended outcomes</a:t>
            </a:r>
          </a:p>
          <a:p>
            <a:pPr lvl="1"/>
            <a:r>
              <a:rPr lang="en-NZ" sz="1800" dirty="0" smtClean="0"/>
              <a:t>plan the strategies</a:t>
            </a:r>
          </a:p>
          <a:p>
            <a:pPr lvl="1"/>
            <a:r>
              <a:rPr lang="en-NZ" sz="1800" dirty="0" smtClean="0"/>
              <a:t>monitor progress</a:t>
            </a:r>
          </a:p>
          <a:p>
            <a:pPr lvl="1"/>
            <a:r>
              <a:rPr lang="en-NZ" sz="1800" dirty="0" smtClean="0"/>
              <a:t>implement activities</a:t>
            </a:r>
          </a:p>
          <a:p>
            <a:pPr lvl="1"/>
            <a:r>
              <a:rPr lang="en-NZ" sz="1800" dirty="0" smtClean="0"/>
              <a:t>assessment dialogues</a:t>
            </a:r>
          </a:p>
          <a:p>
            <a:pPr lvl="1"/>
            <a:r>
              <a:rPr lang="en-NZ" sz="1800" dirty="0" smtClean="0"/>
              <a:t>track outcomes</a:t>
            </a:r>
          </a:p>
          <a:p>
            <a:pPr lvl="1"/>
            <a:r>
              <a:rPr lang="en-NZ" sz="1800" dirty="0" smtClean="0"/>
              <a:t>reporting  </a:t>
            </a:r>
          </a:p>
          <a:p>
            <a:endParaRPr lang="en-NZ" dirty="0" smtClean="0"/>
          </a:p>
          <a:p>
            <a:r>
              <a:rPr lang="en-NZ" dirty="0" smtClean="0"/>
              <a:t>Phase 4</a:t>
            </a:r>
            <a:r>
              <a:rPr lang="en-NZ" b="1" dirty="0" smtClean="0"/>
              <a:t>: A</a:t>
            </a:r>
            <a:r>
              <a:rPr lang="en-NZ" dirty="0" smtClean="0"/>
              <a:t>ction/</a:t>
            </a:r>
            <a:r>
              <a:rPr lang="en-NZ" b="1" dirty="0" err="1" smtClean="0"/>
              <a:t>K</a:t>
            </a:r>
            <a:r>
              <a:rPr lang="en-NZ" dirty="0" err="1" smtClean="0"/>
              <a:t>aiako</a:t>
            </a:r>
            <a:endParaRPr lang="en-NZ" dirty="0" smtClean="0"/>
          </a:p>
          <a:p>
            <a:pPr lvl="1"/>
            <a:r>
              <a:rPr lang="en-NZ" sz="1800" dirty="0" smtClean="0"/>
              <a:t>identify intended outcomes</a:t>
            </a:r>
          </a:p>
          <a:p>
            <a:pPr lvl="1"/>
            <a:r>
              <a:rPr lang="en-NZ" sz="1800" dirty="0" smtClean="0"/>
              <a:t>plan the strategies</a:t>
            </a:r>
          </a:p>
          <a:p>
            <a:pPr lvl="1"/>
            <a:r>
              <a:rPr lang="en-NZ" sz="1800" dirty="0" smtClean="0"/>
              <a:t>monitor progress</a:t>
            </a:r>
          </a:p>
          <a:p>
            <a:pPr lvl="1"/>
            <a:r>
              <a:rPr lang="en-NZ" sz="1800" dirty="0" smtClean="0"/>
              <a:t>implement activities</a:t>
            </a:r>
          </a:p>
          <a:p>
            <a:pPr lvl="1"/>
            <a:r>
              <a:rPr lang="en-NZ" sz="1800" dirty="0" smtClean="0"/>
              <a:t>assessment dialogues</a:t>
            </a:r>
          </a:p>
          <a:p>
            <a:pPr lvl="1"/>
            <a:r>
              <a:rPr lang="en-NZ" sz="1800" dirty="0" smtClean="0"/>
              <a:t>track outcomes</a:t>
            </a:r>
          </a:p>
          <a:p>
            <a:pPr lvl="1"/>
            <a:r>
              <a:rPr lang="en-NZ" sz="1800" dirty="0" smtClean="0"/>
              <a:t>reporting  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6485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460432" cy="778098"/>
          </a:xfrm>
        </p:spPr>
        <p:txBody>
          <a:bodyPr>
            <a:noAutofit/>
          </a:bodyPr>
          <a:lstStyle/>
          <a:p>
            <a:pPr algn="l"/>
            <a:r>
              <a:rPr lang="en-NZ" sz="3600" b="1" dirty="0" err="1" smtClean="0"/>
              <a:t>Poutama</a:t>
            </a:r>
            <a:r>
              <a:rPr lang="en-NZ" sz="3600" b="1" dirty="0"/>
              <a:t> </a:t>
            </a:r>
            <a:r>
              <a:rPr lang="en-NZ" sz="3600" b="1" dirty="0" smtClean="0"/>
              <a:t>messages/events/activities</a:t>
            </a:r>
            <a:endParaRPr lang="en-NZ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7544" y="1052736"/>
            <a:ext cx="4038600" cy="5001419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1200"/>
              </a:spcBef>
            </a:pPr>
            <a:r>
              <a:rPr lang="en-NZ" sz="2500" dirty="0" smtClean="0"/>
              <a:t>public events</a:t>
            </a:r>
          </a:p>
          <a:p>
            <a:pPr lvl="1">
              <a:spcBef>
                <a:spcPts val="1200"/>
              </a:spcBef>
            </a:pPr>
            <a:r>
              <a:rPr lang="en-NZ" sz="2500" dirty="0" smtClean="0"/>
              <a:t>drama/story telling/soap opera</a:t>
            </a:r>
          </a:p>
          <a:p>
            <a:pPr lvl="1">
              <a:spcBef>
                <a:spcPts val="1200"/>
              </a:spcBef>
            </a:pPr>
            <a:r>
              <a:rPr lang="en-NZ" sz="2500" dirty="0"/>
              <a:t>s</a:t>
            </a:r>
            <a:r>
              <a:rPr lang="en-NZ" sz="2500" dirty="0" smtClean="0"/>
              <a:t>hort films/documentaries</a:t>
            </a:r>
          </a:p>
          <a:p>
            <a:pPr lvl="1">
              <a:spcBef>
                <a:spcPts val="1200"/>
              </a:spcBef>
            </a:pPr>
            <a:r>
              <a:rPr lang="en-NZ" sz="2500" dirty="0"/>
              <a:t>m</a:t>
            </a:r>
            <a:r>
              <a:rPr lang="en-NZ" sz="2500" dirty="0" smtClean="0"/>
              <a:t>usic/festival</a:t>
            </a:r>
          </a:p>
          <a:p>
            <a:pPr lvl="1">
              <a:spcBef>
                <a:spcPts val="1200"/>
              </a:spcBef>
            </a:pPr>
            <a:r>
              <a:rPr lang="en-NZ" sz="2500" dirty="0" smtClean="0"/>
              <a:t>march/parade/</a:t>
            </a:r>
            <a:r>
              <a:rPr lang="en-NZ" sz="2500" dirty="0" err="1" smtClean="0"/>
              <a:t>hikoi</a:t>
            </a:r>
            <a:endParaRPr lang="en-NZ" sz="2500" dirty="0" smtClean="0"/>
          </a:p>
          <a:p>
            <a:pPr marL="457200" lvl="1" indent="0">
              <a:spcBef>
                <a:spcPts val="1200"/>
              </a:spcBef>
              <a:buNone/>
            </a:pPr>
            <a:r>
              <a:rPr lang="en-NZ" sz="2500" dirty="0" smtClean="0"/>
              <a:t> </a:t>
            </a:r>
          </a:p>
          <a:p>
            <a:pPr>
              <a:spcBef>
                <a:spcPts val="900"/>
              </a:spcBef>
            </a:pPr>
            <a:r>
              <a:rPr lang="en-NZ" sz="2500" dirty="0"/>
              <a:t>m</a:t>
            </a:r>
            <a:r>
              <a:rPr lang="en-NZ" sz="2500" dirty="0" smtClean="0"/>
              <a:t>edia &amp; advocacy </a:t>
            </a:r>
          </a:p>
          <a:p>
            <a:pPr lvl="1">
              <a:spcBef>
                <a:spcPts val="900"/>
              </a:spcBef>
            </a:pPr>
            <a:r>
              <a:rPr lang="en-NZ" sz="2500" dirty="0" smtClean="0"/>
              <a:t>radio/talk shows</a:t>
            </a:r>
          </a:p>
          <a:p>
            <a:pPr lvl="1">
              <a:spcBef>
                <a:spcPts val="900"/>
              </a:spcBef>
            </a:pPr>
            <a:r>
              <a:rPr lang="en-NZ" sz="2500" dirty="0"/>
              <a:t>n</a:t>
            </a:r>
            <a:r>
              <a:rPr lang="en-NZ" sz="2500" dirty="0" smtClean="0"/>
              <a:t>ewspaper/magazine articles</a:t>
            </a:r>
          </a:p>
          <a:p>
            <a:pPr lvl="1">
              <a:spcBef>
                <a:spcPts val="900"/>
              </a:spcBef>
            </a:pPr>
            <a:r>
              <a:rPr lang="en-NZ" sz="2500" dirty="0" smtClean="0"/>
              <a:t>brochures/leaflets</a:t>
            </a:r>
          </a:p>
          <a:p>
            <a:pPr lvl="1">
              <a:spcBef>
                <a:spcPts val="900"/>
              </a:spcBef>
            </a:pPr>
            <a:r>
              <a:rPr lang="en-NZ" sz="2500" dirty="0" smtClean="0"/>
              <a:t>posters/banners</a:t>
            </a:r>
          </a:p>
          <a:p>
            <a:pPr lvl="1">
              <a:spcBef>
                <a:spcPts val="900"/>
              </a:spcBef>
            </a:pPr>
            <a:r>
              <a:rPr lang="en-NZ" sz="2500" dirty="0"/>
              <a:t>p</a:t>
            </a:r>
            <a:r>
              <a:rPr lang="en-NZ" sz="2500" dirty="0" smtClean="0"/>
              <a:t>ower point presentations</a:t>
            </a:r>
          </a:p>
          <a:p>
            <a:pPr lvl="1">
              <a:spcBef>
                <a:spcPts val="900"/>
              </a:spcBef>
            </a:pPr>
            <a:r>
              <a:rPr lang="en-NZ" sz="2500" dirty="0" smtClean="0"/>
              <a:t>fact/ sheets</a:t>
            </a:r>
          </a:p>
          <a:p>
            <a:pPr lvl="1">
              <a:spcBef>
                <a:spcPts val="900"/>
              </a:spcBef>
            </a:pPr>
            <a:r>
              <a:rPr lang="en-NZ" sz="2500" dirty="0"/>
              <a:t>m</a:t>
            </a:r>
            <a:r>
              <a:rPr lang="en-NZ" sz="2500" dirty="0" smtClean="0"/>
              <a:t>ailbox drop</a:t>
            </a:r>
          </a:p>
          <a:p>
            <a:pPr lvl="1">
              <a:spcBef>
                <a:spcPts val="900"/>
              </a:spcBef>
            </a:pPr>
            <a:r>
              <a:rPr lang="en-NZ" sz="2500" dirty="0"/>
              <a:t>d</a:t>
            </a:r>
            <a:r>
              <a:rPr lang="en-NZ" sz="2500" dirty="0" smtClean="0"/>
              <a:t>oor knocking</a:t>
            </a:r>
          </a:p>
          <a:p>
            <a:pPr lvl="1">
              <a:spcBef>
                <a:spcPts val="900"/>
              </a:spcBef>
            </a:pPr>
            <a:endParaRPr lang="en-NZ" dirty="0" smtClean="0"/>
          </a:p>
          <a:p>
            <a:pPr marL="0" indent="0">
              <a:buNone/>
            </a:pPr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980728"/>
            <a:ext cx="4038600" cy="5832648"/>
          </a:xfrm>
        </p:spPr>
        <p:txBody>
          <a:bodyPr>
            <a:noAutofit/>
          </a:bodyPr>
          <a:lstStyle/>
          <a:p>
            <a:pPr>
              <a:spcBef>
                <a:spcPts val="900"/>
              </a:spcBef>
            </a:pPr>
            <a:r>
              <a:rPr lang="en-NZ" sz="1600" dirty="0" smtClean="0"/>
              <a:t>workshops/</a:t>
            </a:r>
            <a:r>
              <a:rPr lang="en-NZ" sz="1600" dirty="0" err="1" smtClean="0"/>
              <a:t>wānanga</a:t>
            </a:r>
            <a:endParaRPr lang="en-NZ" sz="1600" dirty="0" smtClean="0"/>
          </a:p>
          <a:p>
            <a:pPr lvl="1">
              <a:spcBef>
                <a:spcPts val="900"/>
              </a:spcBef>
            </a:pPr>
            <a:r>
              <a:rPr lang="en-NZ" sz="1600" dirty="0"/>
              <a:t>f</a:t>
            </a:r>
            <a:r>
              <a:rPr lang="en-NZ" sz="1600" dirty="0" smtClean="0"/>
              <a:t>acilitated programmes</a:t>
            </a:r>
          </a:p>
          <a:p>
            <a:pPr lvl="1">
              <a:spcBef>
                <a:spcPts val="900"/>
              </a:spcBef>
            </a:pPr>
            <a:r>
              <a:rPr lang="en-NZ" sz="1600" dirty="0" smtClean="0"/>
              <a:t>skillsets &amp; training</a:t>
            </a:r>
          </a:p>
          <a:p>
            <a:pPr lvl="1">
              <a:spcBef>
                <a:spcPts val="900"/>
              </a:spcBef>
            </a:pPr>
            <a:r>
              <a:rPr lang="en-NZ" sz="1600" dirty="0"/>
              <a:t>s</a:t>
            </a:r>
            <a:r>
              <a:rPr lang="en-NZ" sz="1600" dirty="0" smtClean="0"/>
              <a:t>haring information</a:t>
            </a:r>
          </a:p>
          <a:p>
            <a:pPr lvl="1">
              <a:spcBef>
                <a:spcPts val="900"/>
              </a:spcBef>
            </a:pPr>
            <a:r>
              <a:rPr lang="en-NZ" sz="1600" dirty="0"/>
              <a:t>c</a:t>
            </a:r>
            <a:r>
              <a:rPr lang="en-NZ" sz="1600" dirty="0" smtClean="0"/>
              <a:t>onsciousness raising</a:t>
            </a:r>
          </a:p>
          <a:p>
            <a:pPr>
              <a:spcBef>
                <a:spcPts val="900"/>
              </a:spcBef>
            </a:pPr>
            <a:endParaRPr lang="en-NZ" sz="1600" dirty="0" smtClean="0"/>
          </a:p>
          <a:p>
            <a:pPr>
              <a:spcBef>
                <a:spcPts val="900"/>
              </a:spcBef>
            </a:pPr>
            <a:r>
              <a:rPr lang="en-NZ" sz="1600" dirty="0" smtClean="0"/>
              <a:t>discussion groups </a:t>
            </a:r>
          </a:p>
          <a:p>
            <a:pPr lvl="1">
              <a:spcBef>
                <a:spcPts val="900"/>
              </a:spcBef>
            </a:pPr>
            <a:r>
              <a:rPr lang="en-NZ" sz="1600" dirty="0"/>
              <a:t>a</a:t>
            </a:r>
            <a:r>
              <a:rPr lang="en-NZ" sz="1600" dirty="0" smtClean="0"/>
              <a:t>ssessment dialogues</a:t>
            </a:r>
          </a:p>
          <a:p>
            <a:pPr lvl="1">
              <a:spcBef>
                <a:spcPts val="900"/>
              </a:spcBef>
            </a:pPr>
            <a:r>
              <a:rPr lang="en-NZ" sz="1600" dirty="0" smtClean="0"/>
              <a:t>community/agency based</a:t>
            </a:r>
            <a:endParaRPr lang="en-NZ" sz="1600" dirty="0"/>
          </a:p>
          <a:p>
            <a:endParaRPr lang="en-NZ" sz="1600" dirty="0"/>
          </a:p>
          <a:p>
            <a:r>
              <a:rPr lang="en-NZ" sz="1600" dirty="0" smtClean="0"/>
              <a:t>games</a:t>
            </a:r>
            <a:endParaRPr lang="en-NZ" sz="1600" dirty="0"/>
          </a:p>
          <a:p>
            <a:pPr lvl="1"/>
            <a:r>
              <a:rPr lang="en-NZ" sz="1600" dirty="0"/>
              <a:t>c</a:t>
            </a:r>
            <a:r>
              <a:rPr lang="en-NZ" sz="1600" dirty="0" smtClean="0"/>
              <a:t>ard </a:t>
            </a:r>
            <a:r>
              <a:rPr lang="en-NZ" sz="1600" dirty="0"/>
              <a:t>games</a:t>
            </a:r>
          </a:p>
          <a:p>
            <a:pPr lvl="1"/>
            <a:r>
              <a:rPr lang="en-NZ" sz="1600" dirty="0" smtClean="0"/>
              <a:t>board games</a:t>
            </a:r>
          </a:p>
          <a:p>
            <a:pPr lvl="1"/>
            <a:endParaRPr lang="en-NZ" sz="1600" dirty="0"/>
          </a:p>
          <a:p>
            <a:r>
              <a:rPr lang="en-NZ" sz="1600" dirty="0"/>
              <a:t>o</a:t>
            </a:r>
            <a:r>
              <a:rPr lang="en-NZ" sz="1600" dirty="0" smtClean="0"/>
              <a:t>ther</a:t>
            </a:r>
          </a:p>
          <a:p>
            <a:pPr lvl="1"/>
            <a:r>
              <a:rPr lang="en-NZ" sz="1600" dirty="0"/>
              <a:t>c</a:t>
            </a:r>
            <a:r>
              <a:rPr lang="en-NZ" sz="1600" dirty="0" smtClean="0"/>
              <a:t>artoons/comics</a:t>
            </a:r>
          </a:p>
          <a:p>
            <a:pPr lvl="1"/>
            <a:r>
              <a:rPr lang="en-NZ" sz="1600" dirty="0"/>
              <a:t>p</a:t>
            </a:r>
            <a:r>
              <a:rPr lang="en-NZ" sz="1600" dirty="0" smtClean="0"/>
              <a:t>icture cards </a:t>
            </a:r>
          </a:p>
          <a:p>
            <a:pPr lvl="1"/>
            <a:r>
              <a:rPr lang="en-NZ" sz="1600" dirty="0"/>
              <a:t>c</a:t>
            </a:r>
            <a:r>
              <a:rPr lang="en-NZ" sz="1600" dirty="0" smtClean="0"/>
              <a:t>reative arts</a:t>
            </a:r>
            <a:endParaRPr lang="en-NZ" sz="1600" dirty="0"/>
          </a:p>
        </p:txBody>
      </p:sp>
    </p:spTree>
    <p:extLst>
      <p:ext uri="{BB962C8B-B14F-4D97-AF65-F5344CB8AC3E}">
        <p14:creationId xmlns:p14="http://schemas.microsoft.com/office/powerpoint/2010/main" val="424938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pPr algn="l"/>
            <a:r>
              <a:rPr lang="en-NZ" sz="3200" b="1" dirty="0" smtClean="0"/>
              <a:t/>
            </a:r>
            <a:br>
              <a:rPr lang="en-NZ" sz="3200" b="1" dirty="0" smtClean="0"/>
            </a:br>
            <a:r>
              <a:rPr lang="en-NZ" sz="4000" b="1" dirty="0" smtClean="0"/>
              <a:t>the timeframe </a:t>
            </a:r>
            <a:r>
              <a:rPr lang="en-NZ" sz="3200" b="1" dirty="0" smtClean="0"/>
              <a:t>   </a:t>
            </a:r>
            <a:r>
              <a:rPr lang="en-NZ" sz="2800" dirty="0" smtClean="0"/>
              <a:t/>
            </a:r>
            <a:br>
              <a:rPr lang="en-NZ" sz="2800" dirty="0" smtClean="0"/>
            </a:br>
            <a:endParaRPr lang="en-NZ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2492375"/>
            <a:ext cx="6842125" cy="2976563"/>
          </a:xfrm>
        </p:spPr>
        <p:txBody>
          <a:bodyPr>
            <a:normAutofit/>
          </a:bodyPr>
          <a:lstStyle/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NZ" sz="2400" dirty="0" smtClean="0">
              <a:solidFill>
                <a:schemeClr val="tx1"/>
              </a:solidFill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79830"/>
            <a:ext cx="7952580" cy="432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7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432048"/>
          </a:xfrm>
        </p:spPr>
        <p:txBody>
          <a:bodyPr>
            <a:noAutofit/>
          </a:bodyPr>
          <a:lstStyle/>
          <a:p>
            <a:pPr algn="l"/>
            <a:r>
              <a:rPr lang="en-NZ" sz="3200" b="1" dirty="0" smtClean="0"/>
              <a:t>Phase one: identifying the need for research</a:t>
            </a:r>
            <a:endParaRPr lang="en-NZ" sz="3600" dirty="0"/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467543" y="1278209"/>
            <a:ext cx="7632849" cy="3355290"/>
          </a:xfrm>
        </p:spPr>
        <p:txBody>
          <a:bodyPr>
            <a:normAutofit fontScale="92500"/>
          </a:bodyPr>
          <a:lstStyle/>
          <a:p>
            <a:pPr marL="984250" indent="-984250">
              <a:buAutoNum type="arabicPlain" startAt="2012"/>
            </a:pPr>
            <a:r>
              <a:rPr lang="en-NZ" dirty="0" smtClean="0">
                <a:solidFill>
                  <a:schemeClr val="tx1"/>
                </a:solidFill>
              </a:rPr>
              <a:t>formative evaluation of </a:t>
            </a:r>
            <a:r>
              <a:rPr lang="en-NZ" dirty="0" err="1"/>
              <a:t>k</a:t>
            </a:r>
            <a:r>
              <a:rPr lang="en-NZ" dirty="0" err="1" smtClean="0">
                <a:solidFill>
                  <a:schemeClr val="tx1"/>
                </a:solidFill>
              </a:rPr>
              <a:t>aupapa</a:t>
            </a:r>
            <a:r>
              <a:rPr lang="en-NZ" dirty="0" smtClean="0">
                <a:solidFill>
                  <a:schemeClr val="tx1"/>
                </a:solidFill>
              </a:rPr>
              <a:t> Māori violence </a:t>
            </a:r>
            <a:r>
              <a:rPr lang="en-NZ" dirty="0"/>
              <a:t>p</a:t>
            </a:r>
            <a:r>
              <a:rPr lang="en-NZ" dirty="0" smtClean="0">
                <a:solidFill>
                  <a:schemeClr val="tx1"/>
                </a:solidFill>
              </a:rPr>
              <a:t>revention </a:t>
            </a:r>
            <a:r>
              <a:rPr lang="en-NZ" dirty="0"/>
              <a:t>s</a:t>
            </a:r>
            <a:r>
              <a:rPr lang="en-NZ" dirty="0" smtClean="0">
                <a:solidFill>
                  <a:schemeClr val="tx1"/>
                </a:solidFill>
              </a:rPr>
              <a:t>ervices in Hauraki ($20,000)</a:t>
            </a:r>
          </a:p>
          <a:p>
            <a:pPr marL="1441450" lvl="3" indent="-360363">
              <a:spcBef>
                <a:spcPts val="1200"/>
              </a:spcBef>
              <a:buFont typeface="Wingdings" pitchFamily="2" charset="2"/>
              <a:buChar char="ü"/>
            </a:pPr>
            <a:r>
              <a:rPr lang="en-NZ" sz="2200" dirty="0" smtClean="0"/>
              <a:t>leadership, collaboration and capacity building</a:t>
            </a:r>
          </a:p>
          <a:p>
            <a:pPr marL="1441450" lvl="3" indent="-360363">
              <a:buFont typeface="Wingdings" pitchFamily="2" charset="2"/>
              <a:buChar char="ü"/>
            </a:pPr>
            <a:r>
              <a:rPr lang="en-NZ" sz="2200" dirty="0" smtClean="0"/>
              <a:t>evidence-based decisions</a:t>
            </a:r>
          </a:p>
          <a:p>
            <a:pPr marL="1441450" lvl="3" indent="-360363">
              <a:buFont typeface="Wingdings" pitchFamily="2" charset="2"/>
              <a:buChar char="ü"/>
            </a:pPr>
            <a:r>
              <a:rPr lang="en-NZ" sz="2200" dirty="0"/>
              <a:t>n</a:t>
            </a:r>
            <a:r>
              <a:rPr lang="en-NZ" sz="2200" dirty="0" smtClean="0"/>
              <a:t>ew directions/innovation</a:t>
            </a:r>
          </a:p>
          <a:p>
            <a:pPr marL="1441450" lvl="3" indent="-360363">
              <a:buFont typeface="Wingdings" pitchFamily="2" charset="2"/>
              <a:buChar char="ü"/>
            </a:pPr>
            <a:r>
              <a:rPr lang="en-NZ" sz="2200" dirty="0" smtClean="0"/>
              <a:t>build on wisdom, knowledge &amp; theoretical paradigms of </a:t>
            </a:r>
            <a:r>
              <a:rPr lang="en-NZ" sz="2200" dirty="0" err="1" smtClean="0"/>
              <a:t>tangata</a:t>
            </a:r>
            <a:r>
              <a:rPr lang="en-NZ" sz="2200" dirty="0" smtClean="0"/>
              <a:t> </a:t>
            </a:r>
            <a:r>
              <a:rPr lang="en-NZ" sz="2200" dirty="0" err="1" smtClean="0"/>
              <a:t>whenua</a:t>
            </a:r>
            <a:r>
              <a:rPr lang="en-NZ" sz="2200" dirty="0" smtClean="0"/>
              <a:t> and other indigenous peoples</a:t>
            </a:r>
          </a:p>
          <a:p>
            <a:pPr marL="1441450" lvl="3" indent="-360363">
              <a:buFont typeface="Wingdings" pitchFamily="2" charset="2"/>
              <a:buChar char="ü"/>
            </a:pPr>
            <a:r>
              <a:rPr lang="en-NZ" sz="2200" dirty="0" smtClean="0"/>
              <a:t>alignment with </a:t>
            </a:r>
            <a:r>
              <a:rPr lang="en-NZ" sz="2200" dirty="0" err="1" smtClean="0"/>
              <a:t>Mauri</a:t>
            </a:r>
            <a:r>
              <a:rPr lang="en-NZ" sz="2200" dirty="0" smtClean="0"/>
              <a:t> </a:t>
            </a:r>
            <a:r>
              <a:rPr lang="en-NZ" sz="2200" dirty="0" err="1" smtClean="0"/>
              <a:t>Ora</a:t>
            </a:r>
            <a:r>
              <a:rPr lang="en-NZ" sz="2200" dirty="0" smtClean="0"/>
              <a:t> Framework</a:t>
            </a:r>
          </a:p>
          <a:p>
            <a:pPr marL="1717675" lvl="3" indent="0">
              <a:buNone/>
            </a:pPr>
            <a:endParaRPr lang="en-NZ" sz="2200" dirty="0" smtClean="0"/>
          </a:p>
          <a:p>
            <a:pPr marL="0" indent="0">
              <a:buNone/>
            </a:pPr>
            <a:endParaRPr lang="en-NZ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NZ" sz="2400" dirty="0">
              <a:solidFill>
                <a:schemeClr val="tx1"/>
              </a:solidFill>
            </a:endParaRPr>
          </a:p>
        </p:txBody>
      </p:sp>
      <p:sp>
        <p:nvSpPr>
          <p:cNvPr id="13" name="Explosion 1 12"/>
          <p:cNvSpPr/>
          <p:nvPr/>
        </p:nvSpPr>
        <p:spPr bwMode="auto">
          <a:xfrm>
            <a:off x="323528" y="4663378"/>
            <a:ext cx="2981325" cy="1847850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  <a:headEnd type="none" w="med" len="med"/>
            <a:tailEnd type="none" w="med" len="med"/>
          </a:ln>
          <a:effectLst>
            <a:reflection stA="4000" endPos="65000" dist="508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18288" tIns="0" rIns="0" bIns="0" numCol="1" spcCol="0" rtlCol="0" fromWordArt="0" anchor="t" anchorCtr="0" forceAA="0" upright="1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000" b="1" dirty="0">
                <a:solidFill>
                  <a:schemeClr val="accent4">
                    <a:lumMod val="75000"/>
                  </a:schemeClr>
                </a:solidFill>
              </a:rPr>
              <a:t>DISPEL</a:t>
            </a:r>
            <a:r>
              <a:rPr lang="en-NZ" sz="2000" b="1" baseline="0" dirty="0">
                <a:solidFill>
                  <a:schemeClr val="accent4">
                    <a:lumMod val="75000"/>
                  </a:schemeClr>
                </a:solidFill>
              </a:rPr>
              <a:t> THE </a:t>
            </a:r>
          </a:p>
          <a:p>
            <a:pPr algn="ctr"/>
            <a:r>
              <a:rPr lang="en-NZ" sz="2000" b="1" baseline="0" dirty="0">
                <a:solidFill>
                  <a:schemeClr val="accent4">
                    <a:lumMod val="75000"/>
                  </a:schemeClr>
                </a:solidFill>
              </a:rPr>
              <a:t>ILLUSION</a:t>
            </a:r>
            <a:endParaRPr lang="en-NZ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Explosion 1 13"/>
          <p:cNvSpPr/>
          <p:nvPr/>
        </p:nvSpPr>
        <p:spPr bwMode="auto">
          <a:xfrm>
            <a:off x="2771800" y="4753816"/>
            <a:ext cx="3352800" cy="2124075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>
            <a:reflection stA="0" endPos="65000" dist="508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18288" tIns="0" rIns="0" bIns="0" numCol="1" spcCol="0" rtlCol="0" fromWordArt="0" anchor="t" anchorCtr="0" forceAA="0" upright="1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000" b="1" dirty="0">
                <a:solidFill>
                  <a:schemeClr val="accent3">
                    <a:lumMod val="50000"/>
                  </a:schemeClr>
                </a:solidFill>
              </a:rPr>
              <a:t>REMOVE OPPORTUNITIES</a:t>
            </a:r>
          </a:p>
        </p:txBody>
      </p:sp>
      <p:sp>
        <p:nvSpPr>
          <p:cNvPr id="17" name="Explosion 1 16"/>
          <p:cNvSpPr/>
          <p:nvPr/>
        </p:nvSpPr>
        <p:spPr bwMode="auto">
          <a:xfrm>
            <a:off x="5364088" y="4633499"/>
            <a:ext cx="3528391" cy="1642348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noFill/>
            <a:headEnd type="none" w="med" len="med"/>
            <a:tailEnd type="none" w="med" len="med"/>
          </a:ln>
          <a:effectLst>
            <a:reflection stA="0" endPos="65000" dist="508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18288" tIns="0" rIns="0" bIns="0" numCol="1" spcCol="0" rtlCol="0" fromWordArt="0" anchor="t" anchorCtr="0" forceAA="0" upright="1" compatLnSpc="1">
            <a:prstTxWarp prst="textNoShape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000" b="1" baseline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NZ" sz="1800" b="1" baseline="0" dirty="0">
                <a:solidFill>
                  <a:schemeClr val="bg2">
                    <a:lumMod val="25000"/>
                  </a:schemeClr>
                </a:solidFill>
              </a:rPr>
              <a:t>TRANSFORMATIVE PRACTICE</a:t>
            </a:r>
            <a:endParaRPr lang="en-NZ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64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/>
          </a:bodyPr>
          <a:lstStyle/>
          <a:p>
            <a:pPr algn="l"/>
            <a:r>
              <a:rPr lang="en-NZ" sz="3600" b="1" dirty="0" smtClean="0"/>
              <a:t>Phase 3: NKK Project Grant ($187,000) </a:t>
            </a:r>
            <a:endParaRPr lang="en-NZ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7544" y="1268760"/>
            <a:ext cx="3538736" cy="4752528"/>
          </a:xfrm>
        </p:spPr>
        <p:txBody>
          <a:bodyPr>
            <a:normAutofit fontScale="77500" lnSpcReduction="20000"/>
          </a:bodyPr>
          <a:lstStyle/>
          <a:p>
            <a:pPr marL="39687" lvl="1" indent="0">
              <a:spcBef>
                <a:spcPts val="1200"/>
              </a:spcBef>
              <a:buNone/>
            </a:pPr>
            <a:r>
              <a:rPr lang="en-NZ" sz="3000" b="1" dirty="0"/>
              <a:t>Project team</a:t>
            </a:r>
            <a:r>
              <a:rPr lang="en-NZ" sz="3000" dirty="0"/>
              <a:t>:  </a:t>
            </a:r>
          </a:p>
          <a:p>
            <a:pPr marL="584200" lvl="1" indent="-360363">
              <a:spcBef>
                <a:spcPts val="1200"/>
              </a:spcBef>
              <a:buFont typeface="Wingdings" pitchFamily="2" charset="2"/>
              <a:buChar char="§"/>
            </a:pPr>
            <a:r>
              <a:rPr lang="en-NZ" sz="2300" dirty="0"/>
              <a:t>Denise </a:t>
            </a:r>
            <a:r>
              <a:rPr lang="en-NZ" sz="2300" dirty="0" err="1"/>
              <a:t>Messiter</a:t>
            </a:r>
            <a:r>
              <a:rPr lang="en-NZ" sz="2300" dirty="0"/>
              <a:t> (1</a:t>
            </a:r>
            <a:r>
              <a:rPr lang="en-NZ" sz="2300" baseline="30000" dirty="0"/>
              <a:t>st</a:t>
            </a:r>
            <a:r>
              <a:rPr lang="en-NZ" sz="2300" dirty="0"/>
              <a:t> named investigator/project manager)</a:t>
            </a:r>
          </a:p>
          <a:p>
            <a:pPr marL="584200" lvl="1" indent="-360363">
              <a:spcBef>
                <a:spcPts val="1200"/>
              </a:spcBef>
              <a:buFont typeface="Wingdings" pitchFamily="2" charset="2"/>
              <a:buChar char="§"/>
            </a:pPr>
            <a:r>
              <a:rPr lang="en-NZ" sz="2300" dirty="0"/>
              <a:t>Stephanie Palmer (lead researcher)</a:t>
            </a:r>
          </a:p>
          <a:p>
            <a:pPr marL="584200" lvl="1" indent="-360363">
              <a:spcBef>
                <a:spcPts val="1200"/>
              </a:spcBef>
              <a:buFont typeface="Wingdings" pitchFamily="2" charset="2"/>
              <a:buChar char="§"/>
            </a:pPr>
            <a:r>
              <a:rPr lang="en-NZ" sz="2300" dirty="0"/>
              <a:t>Carolyn </a:t>
            </a:r>
            <a:r>
              <a:rPr lang="en-NZ" sz="2300" dirty="0" err="1"/>
              <a:t>Hopa</a:t>
            </a:r>
            <a:r>
              <a:rPr lang="en-NZ" sz="2300" dirty="0"/>
              <a:t> (research assistant) </a:t>
            </a:r>
          </a:p>
          <a:p>
            <a:pPr marL="584200" lvl="1" indent="-360363">
              <a:spcBef>
                <a:spcPts val="1200"/>
              </a:spcBef>
              <a:buFont typeface="Wingdings" pitchFamily="2" charset="2"/>
              <a:buChar char="§"/>
            </a:pPr>
            <a:r>
              <a:rPr lang="en-NZ" sz="2300" dirty="0"/>
              <a:t>Irene </a:t>
            </a:r>
            <a:r>
              <a:rPr lang="en-NZ" sz="2300" dirty="0" err="1"/>
              <a:t>Kereama</a:t>
            </a:r>
            <a:r>
              <a:rPr lang="en-NZ" sz="2300" dirty="0"/>
              <a:t>-Royal (project advisor)</a:t>
            </a:r>
          </a:p>
          <a:p>
            <a:pPr marL="584200" lvl="1" indent="-360363">
              <a:spcBef>
                <a:spcPts val="1200"/>
              </a:spcBef>
              <a:buFont typeface="Wingdings" pitchFamily="2" charset="2"/>
              <a:buChar char="§"/>
            </a:pPr>
            <a:r>
              <a:rPr lang="en-NZ" sz="2300" dirty="0"/>
              <a:t>Jamie </a:t>
            </a:r>
            <a:r>
              <a:rPr lang="en-NZ" sz="2300" dirty="0" err="1" smtClean="0"/>
              <a:t>McCaskill</a:t>
            </a:r>
            <a:r>
              <a:rPr lang="en-NZ" sz="2300" dirty="0" smtClean="0"/>
              <a:t>/Kali </a:t>
            </a:r>
            <a:r>
              <a:rPr lang="en-NZ" sz="2300" dirty="0" err="1" smtClean="0"/>
              <a:t>Kopae</a:t>
            </a:r>
            <a:r>
              <a:rPr lang="en-NZ" sz="2300" dirty="0" smtClean="0"/>
              <a:t> </a:t>
            </a:r>
            <a:r>
              <a:rPr lang="en-NZ" sz="2300" dirty="0"/>
              <a:t>(</a:t>
            </a:r>
            <a:r>
              <a:rPr lang="en-NZ" sz="2300" dirty="0" smtClean="0"/>
              <a:t>programme facilitators)</a:t>
            </a:r>
            <a:endParaRPr lang="en-NZ" sz="2300" dirty="0"/>
          </a:p>
          <a:p>
            <a:pPr marL="584200" lvl="1" indent="-360363">
              <a:spcBef>
                <a:spcPts val="1200"/>
              </a:spcBef>
              <a:buFont typeface="Wingdings" pitchFamily="2" charset="2"/>
              <a:buChar char="§"/>
            </a:pPr>
            <a:r>
              <a:rPr lang="en-NZ" sz="2300" dirty="0"/>
              <a:t>Heather Wiseman (administrator)</a:t>
            </a:r>
          </a:p>
          <a:p>
            <a:endParaRPr lang="en-NZ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572000" y="1340768"/>
            <a:ext cx="4176464" cy="4320480"/>
          </a:xfrm>
        </p:spPr>
        <p:txBody>
          <a:bodyPr>
            <a:normAutofit fontScale="92500" lnSpcReduction="20000"/>
          </a:bodyPr>
          <a:lstStyle/>
          <a:p>
            <a:r>
              <a:rPr lang="en-NZ" dirty="0" smtClean="0"/>
              <a:t>Milestones</a:t>
            </a:r>
          </a:p>
          <a:p>
            <a:pPr marL="447675" indent="-271463">
              <a:buFont typeface="Wingdings" pitchFamily="2" charset="2"/>
              <a:buChar char="§"/>
            </a:pPr>
            <a:r>
              <a:rPr lang="en-NZ" sz="1800" b="0" dirty="0"/>
              <a:t>identify </a:t>
            </a:r>
            <a:r>
              <a:rPr lang="en-NZ" sz="1800" b="0" dirty="0" smtClean="0"/>
              <a:t>social </a:t>
            </a:r>
            <a:r>
              <a:rPr lang="en-NZ" sz="1800" b="0" dirty="0"/>
              <a:t>norms that have relevance for </a:t>
            </a:r>
            <a:r>
              <a:rPr lang="en-NZ" sz="1800" b="0" dirty="0" smtClean="0"/>
              <a:t>Māori (from  </a:t>
            </a:r>
            <a:r>
              <a:rPr lang="en-NZ" sz="1800" b="0" dirty="0" err="1" smtClean="0"/>
              <a:t>Poutama</a:t>
            </a:r>
            <a:r>
              <a:rPr lang="en-NZ" sz="1800" b="0" dirty="0" smtClean="0"/>
              <a:t>)</a:t>
            </a:r>
          </a:p>
          <a:p>
            <a:pPr marL="447675" indent="-271463">
              <a:buFont typeface="Wingdings" pitchFamily="2" charset="2"/>
              <a:buChar char="§"/>
            </a:pPr>
            <a:endParaRPr lang="en-NZ" sz="1800" b="0" dirty="0"/>
          </a:p>
          <a:p>
            <a:pPr marL="447675" indent="-271463">
              <a:buFont typeface="Wingdings" pitchFamily="2" charset="2"/>
              <a:buChar char="§"/>
            </a:pPr>
            <a:r>
              <a:rPr lang="en-NZ" sz="1800" b="0" dirty="0"/>
              <a:t>develop &amp; pilot a tool </a:t>
            </a:r>
            <a:r>
              <a:rPr lang="en-NZ" sz="1800" b="0" dirty="0" smtClean="0"/>
              <a:t>for the  </a:t>
            </a:r>
            <a:r>
              <a:rPr lang="en-NZ" sz="1800" b="0" dirty="0"/>
              <a:t>measurement of social </a:t>
            </a:r>
            <a:r>
              <a:rPr lang="en-NZ" sz="1800" b="0" dirty="0" smtClean="0"/>
              <a:t>norms (that have relevance for Māori)</a:t>
            </a:r>
          </a:p>
          <a:p>
            <a:pPr marL="447675" indent="-271463">
              <a:buFont typeface="Wingdings" pitchFamily="2" charset="2"/>
              <a:buChar char="§"/>
            </a:pPr>
            <a:endParaRPr lang="en-NZ" sz="1800" b="0" dirty="0"/>
          </a:p>
          <a:p>
            <a:pPr marL="447675" indent="-271463">
              <a:buFont typeface="Wingdings" pitchFamily="2" charset="2"/>
              <a:buChar char="§"/>
            </a:pPr>
            <a:r>
              <a:rPr lang="en-NZ" sz="1800" b="0" dirty="0"/>
              <a:t>train </a:t>
            </a:r>
            <a:r>
              <a:rPr lang="en-NZ" sz="1800" b="0" dirty="0" err="1"/>
              <a:t>kaimahi</a:t>
            </a:r>
            <a:r>
              <a:rPr lang="en-NZ" sz="1800" b="0" dirty="0"/>
              <a:t> in the delivery of primary prevention techniques (</a:t>
            </a:r>
            <a:r>
              <a:rPr lang="en-NZ" sz="1800" b="0" dirty="0" err="1" smtClean="0"/>
              <a:t>Poutama</a:t>
            </a:r>
            <a:r>
              <a:rPr lang="en-NZ" sz="1800" b="0" dirty="0" smtClean="0"/>
              <a:t>/</a:t>
            </a:r>
            <a:r>
              <a:rPr lang="en-NZ" sz="1800" b="0" dirty="0" err="1" smtClean="0"/>
              <a:t>Te</a:t>
            </a:r>
            <a:r>
              <a:rPr lang="en-NZ" sz="1800" b="0" dirty="0" smtClean="0"/>
              <a:t> </a:t>
            </a:r>
            <a:r>
              <a:rPr lang="en-NZ" sz="1800" b="0" dirty="0" err="1" smtClean="0"/>
              <a:t>Whāriki</a:t>
            </a:r>
            <a:r>
              <a:rPr lang="en-NZ" sz="1800" b="0" dirty="0" smtClean="0"/>
              <a:t> activities)</a:t>
            </a:r>
          </a:p>
          <a:p>
            <a:pPr marL="447675" indent="-271463">
              <a:buFont typeface="Wingdings" pitchFamily="2" charset="2"/>
              <a:buChar char="§"/>
            </a:pPr>
            <a:endParaRPr lang="en-NZ" sz="1800" b="0" dirty="0"/>
          </a:p>
          <a:p>
            <a:pPr marL="447675" indent="-271463">
              <a:buFont typeface="Wingdings" pitchFamily="2" charset="2"/>
              <a:buChar char="§"/>
            </a:pPr>
            <a:r>
              <a:rPr lang="en-NZ" sz="1800" b="0" dirty="0" smtClean="0"/>
              <a:t>deliver </a:t>
            </a:r>
            <a:r>
              <a:rPr lang="en-NZ" sz="1800" b="0" dirty="0"/>
              <a:t>primary prevention strategies </a:t>
            </a:r>
            <a:r>
              <a:rPr lang="en-NZ" sz="1800" b="0" dirty="0" smtClean="0"/>
              <a:t>test </a:t>
            </a:r>
            <a:r>
              <a:rPr lang="en-NZ" sz="1800" b="0" dirty="0"/>
              <a:t>and post-test pilot </a:t>
            </a:r>
            <a:r>
              <a:rPr lang="en-NZ" sz="1800" b="0" dirty="0" smtClean="0"/>
              <a:t>tool</a:t>
            </a:r>
          </a:p>
          <a:p>
            <a:pPr marL="447675" indent="-271463">
              <a:buFont typeface="Wingdings" pitchFamily="2" charset="2"/>
              <a:buChar char="§"/>
            </a:pPr>
            <a:endParaRPr lang="en-NZ" sz="1800" b="0" dirty="0"/>
          </a:p>
          <a:p>
            <a:pPr marL="447675" indent="-271463">
              <a:buFont typeface="Wingdings" pitchFamily="2" charset="2"/>
              <a:buChar char="§"/>
            </a:pPr>
            <a:r>
              <a:rPr lang="en-NZ" sz="1800" b="0" dirty="0"/>
              <a:t>analyse, report on and disseminate findings 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4736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algn="l"/>
            <a:r>
              <a:rPr lang="en-NZ" sz="3600" b="1" dirty="0"/>
              <a:t>i</a:t>
            </a:r>
            <a:r>
              <a:rPr lang="en-NZ" sz="3600" b="1" dirty="0" smtClean="0"/>
              <a:t>dentifying </a:t>
            </a:r>
            <a:r>
              <a:rPr lang="en-NZ" sz="3600" b="1" dirty="0" err="1" smtClean="0"/>
              <a:t>Poutama</a:t>
            </a:r>
            <a:r>
              <a:rPr lang="en-NZ" sz="3600" b="1" dirty="0" smtClean="0"/>
              <a:t> social norms/messages</a:t>
            </a:r>
            <a:endParaRPr lang="en-NZ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340768"/>
            <a:ext cx="7416824" cy="4497363"/>
          </a:xfrm>
        </p:spPr>
        <p:txBody>
          <a:bodyPr>
            <a:normAutofit fontScale="70000" lnSpcReduction="20000"/>
          </a:bodyPr>
          <a:lstStyle/>
          <a:p>
            <a:r>
              <a:rPr lang="en-NZ" dirty="0"/>
              <a:t>2</a:t>
            </a:r>
            <a:r>
              <a:rPr lang="en-NZ" dirty="0" smtClean="0"/>
              <a:t> </a:t>
            </a:r>
            <a:r>
              <a:rPr lang="en-NZ" dirty="0" err="1" smtClean="0"/>
              <a:t>wānanga</a:t>
            </a:r>
            <a:r>
              <a:rPr lang="en-NZ" dirty="0" smtClean="0"/>
              <a:t>/Train the Trainers  (April, October 2014)</a:t>
            </a:r>
          </a:p>
          <a:p>
            <a:r>
              <a:rPr lang="en-NZ" dirty="0"/>
              <a:t>d</a:t>
            </a:r>
            <a:r>
              <a:rPr lang="en-NZ" dirty="0" smtClean="0"/>
              <a:t>raft list of possible themes (March 2015)</a:t>
            </a:r>
          </a:p>
          <a:p>
            <a:r>
              <a:rPr lang="en-NZ" dirty="0"/>
              <a:t>p</a:t>
            </a:r>
            <a:r>
              <a:rPr lang="en-NZ" dirty="0" smtClean="0"/>
              <a:t>re/post test (May-April 2015) </a:t>
            </a:r>
          </a:p>
          <a:p>
            <a:pPr lvl="1"/>
            <a:r>
              <a:rPr lang="en-NZ" dirty="0" smtClean="0"/>
              <a:t>3</a:t>
            </a:r>
            <a:r>
              <a:rPr lang="en-NZ" baseline="30000" dirty="0" smtClean="0"/>
              <a:t>rd</a:t>
            </a:r>
            <a:r>
              <a:rPr lang="en-NZ" dirty="0" smtClean="0"/>
              <a:t> </a:t>
            </a:r>
            <a:r>
              <a:rPr lang="en-NZ" dirty="0" err="1" smtClean="0"/>
              <a:t>wānanga</a:t>
            </a:r>
            <a:r>
              <a:rPr lang="en-NZ" dirty="0" smtClean="0"/>
              <a:t>, </a:t>
            </a:r>
            <a:r>
              <a:rPr lang="en-NZ" dirty="0" err="1" smtClean="0"/>
              <a:t>Tirohia</a:t>
            </a:r>
            <a:r>
              <a:rPr lang="en-NZ" dirty="0" smtClean="0"/>
              <a:t> </a:t>
            </a:r>
            <a:r>
              <a:rPr lang="en-NZ" dirty="0" err="1" smtClean="0"/>
              <a:t>Marae</a:t>
            </a:r>
            <a:r>
              <a:rPr lang="en-NZ" dirty="0" smtClean="0"/>
              <a:t> </a:t>
            </a:r>
          </a:p>
          <a:p>
            <a:pPr lvl="1"/>
            <a:r>
              <a:rPr lang="en-NZ" dirty="0" smtClean="0"/>
              <a:t>supplemented with any other participant &amp; recruitment at mall  </a:t>
            </a:r>
          </a:p>
          <a:p>
            <a:pPr lvl="1"/>
            <a:r>
              <a:rPr lang="en-NZ" dirty="0" smtClean="0"/>
              <a:t>n=56 (25/31) </a:t>
            </a:r>
          </a:p>
          <a:p>
            <a:r>
              <a:rPr lang="en-NZ" dirty="0"/>
              <a:t>n</a:t>
            </a:r>
            <a:r>
              <a:rPr lang="en-NZ" dirty="0" smtClean="0"/>
              <a:t>o clear findings/didn’t make sense</a:t>
            </a:r>
          </a:p>
          <a:p>
            <a:pPr lvl="1">
              <a:buFont typeface="Wingdings" pitchFamily="2" charset="2"/>
              <a:buChar char="Ø"/>
            </a:pPr>
            <a:r>
              <a:rPr lang="en-NZ" dirty="0"/>
              <a:t>l</a:t>
            </a:r>
            <a:r>
              <a:rPr lang="en-NZ" dirty="0" smtClean="0"/>
              <a:t>ittle or no difference between people who had/had not participated (how can that be??)</a:t>
            </a:r>
          </a:p>
          <a:p>
            <a:pPr lvl="1">
              <a:buFont typeface="Wingdings" pitchFamily="2" charset="2"/>
              <a:buChar char="Ø"/>
            </a:pPr>
            <a:r>
              <a:rPr lang="en-NZ" dirty="0" smtClean="0"/>
              <a:t>people who had never been to a </a:t>
            </a:r>
            <a:r>
              <a:rPr lang="en-NZ" dirty="0" err="1" smtClean="0"/>
              <a:t>Poutama</a:t>
            </a:r>
            <a:r>
              <a:rPr lang="en-NZ" dirty="0" smtClean="0"/>
              <a:t> were agreeing with </a:t>
            </a:r>
            <a:r>
              <a:rPr lang="en-NZ" dirty="0" err="1" smtClean="0"/>
              <a:t>Poutama</a:t>
            </a:r>
            <a:r>
              <a:rPr lang="en-NZ" dirty="0" smtClean="0"/>
              <a:t> specific concepts (shouldn’t be)</a:t>
            </a:r>
          </a:p>
          <a:p>
            <a:pPr lvl="1">
              <a:buFont typeface="Wingdings" pitchFamily="2" charset="2"/>
              <a:buChar char="Ø"/>
            </a:pPr>
            <a:r>
              <a:rPr lang="en-NZ" dirty="0" smtClean="0"/>
              <a:t>vehement objections to some </a:t>
            </a:r>
            <a:r>
              <a:rPr lang="en-NZ" dirty="0" err="1" smtClean="0"/>
              <a:t>Poutama</a:t>
            </a:r>
            <a:r>
              <a:rPr lang="en-NZ" dirty="0" smtClean="0"/>
              <a:t> messages, </a:t>
            </a:r>
            <a:r>
              <a:rPr lang="en-NZ" dirty="0" err="1" smtClean="0"/>
              <a:t>eg</a:t>
            </a:r>
            <a:r>
              <a:rPr lang="en-NZ" dirty="0" smtClean="0"/>
              <a:t> I DON’T HAVE A TOHUNGA!!  (not </a:t>
            </a:r>
            <a:r>
              <a:rPr lang="en-NZ" dirty="0" err="1" smtClean="0"/>
              <a:t>generalisable</a:t>
            </a:r>
            <a:r>
              <a:rPr lang="en-NZ" dirty="0" smtClean="0"/>
              <a:t>)</a:t>
            </a:r>
          </a:p>
          <a:p>
            <a:pPr lvl="1">
              <a:buFont typeface="Wingdings" pitchFamily="2" charset="2"/>
              <a:buChar char="Ø"/>
            </a:pPr>
            <a:r>
              <a:rPr lang="en-NZ" dirty="0" err="1"/>
              <a:t>m</a:t>
            </a:r>
            <a:r>
              <a:rPr lang="en-NZ" dirty="0" err="1" smtClean="0"/>
              <a:t>auri</a:t>
            </a:r>
            <a:r>
              <a:rPr lang="en-NZ" dirty="0" smtClean="0"/>
              <a:t> items of most use 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8927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78" y="1268760"/>
            <a:ext cx="8361537" cy="332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33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/>
          </a:bodyPr>
          <a:lstStyle/>
          <a:p>
            <a:pPr algn="l"/>
            <a:r>
              <a:rPr lang="en-NZ" sz="3600" b="1" dirty="0"/>
              <a:t>a</a:t>
            </a:r>
            <a:r>
              <a:rPr lang="en-NZ" sz="3600" b="1" dirty="0" smtClean="0"/>
              <a:t>nother way to Start     </a:t>
            </a:r>
            <a:endParaRPr lang="en-NZ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7931224" cy="5472608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NZ" dirty="0"/>
              <a:t>h</a:t>
            </a:r>
            <a:r>
              <a:rPr lang="en-NZ" b="0" dirty="0" smtClean="0"/>
              <a:t>ow do we </a:t>
            </a:r>
            <a:r>
              <a:rPr lang="en-NZ" dirty="0" smtClean="0"/>
              <a:t>know a </a:t>
            </a:r>
            <a:r>
              <a:rPr lang="en-NZ" b="0" dirty="0" smtClean="0"/>
              <a:t>social </a:t>
            </a:r>
            <a:r>
              <a:rPr lang="en-NZ" b="0" dirty="0"/>
              <a:t>norms approach </a:t>
            </a:r>
            <a:r>
              <a:rPr lang="en-NZ" dirty="0" smtClean="0"/>
              <a:t>will work </a:t>
            </a:r>
            <a:r>
              <a:rPr lang="en-NZ" b="0" dirty="0" smtClean="0"/>
              <a:t>in Hauraki? </a:t>
            </a:r>
          </a:p>
          <a:p>
            <a:pPr lvl="1"/>
            <a:r>
              <a:rPr lang="en-NZ" dirty="0" smtClean="0"/>
              <a:t>produce evidence that social norms are operating and associated with family violence (demonstrate feasibility)</a:t>
            </a:r>
            <a:r>
              <a:rPr lang="en-NZ" b="0" dirty="0" smtClean="0"/>
              <a:t> </a:t>
            </a:r>
          </a:p>
          <a:p>
            <a:pPr marL="627063" lvl="1" indent="0">
              <a:buNone/>
            </a:pPr>
            <a:endParaRPr lang="en-NZ" b="0" dirty="0" smtClean="0"/>
          </a:p>
          <a:p>
            <a:pPr>
              <a:buFont typeface="+mj-lt"/>
              <a:buAutoNum type="arabicPeriod"/>
            </a:pPr>
            <a:r>
              <a:rPr lang="en-NZ" dirty="0" smtClean="0"/>
              <a:t>how</a:t>
            </a:r>
            <a:r>
              <a:rPr lang="en-NZ" b="0" dirty="0" smtClean="0"/>
              <a:t> will we know the community mobilisation model is working in Hauraki? </a:t>
            </a:r>
          </a:p>
          <a:p>
            <a:pPr lvl="1"/>
            <a:r>
              <a:rPr lang="en-NZ" dirty="0" smtClean="0"/>
              <a:t>collect </a:t>
            </a:r>
            <a:r>
              <a:rPr lang="en-NZ" b="0" dirty="0" smtClean="0"/>
              <a:t>baseline prevalence data </a:t>
            </a:r>
          </a:p>
          <a:p>
            <a:pPr lvl="1"/>
            <a:r>
              <a:rPr lang="en-NZ" dirty="0" smtClean="0"/>
              <a:t>capacity to</a:t>
            </a:r>
            <a:r>
              <a:rPr lang="en-NZ" b="0" dirty="0" smtClean="0"/>
              <a:t> track change over time</a:t>
            </a:r>
            <a:endParaRPr lang="en-NZ" b="0" dirty="0"/>
          </a:p>
          <a:p>
            <a:pPr>
              <a:buFont typeface="+mj-lt"/>
              <a:buAutoNum type="arabicPeriod"/>
            </a:pPr>
            <a:endParaRPr lang="en-NZ" b="0" dirty="0"/>
          </a:p>
          <a:p>
            <a:pPr>
              <a:buFont typeface="+mj-lt"/>
              <a:buAutoNum type="arabicPeriod"/>
            </a:pPr>
            <a:endParaRPr lang="en-NZ" b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 smtClean="0"/>
          </a:p>
          <a:p>
            <a:pPr marL="0" indent="0">
              <a:buNone/>
            </a:pP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6421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algn="l"/>
            <a:r>
              <a:rPr lang="en-NZ" sz="3600" b="1" dirty="0"/>
              <a:t>w</a:t>
            </a:r>
            <a:r>
              <a:rPr lang="en-NZ" sz="3600" b="1" dirty="0" smtClean="0"/>
              <a:t>ill a social norms approach work? </a:t>
            </a:r>
            <a:endParaRPr lang="en-NZ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363272" cy="5400600"/>
          </a:xfrm>
        </p:spPr>
        <p:txBody>
          <a:bodyPr>
            <a:normAutofit/>
          </a:bodyPr>
          <a:lstStyle/>
          <a:p>
            <a:r>
              <a:rPr lang="en-NZ" b="0" dirty="0"/>
              <a:t>how to identify a social norm </a:t>
            </a:r>
            <a:endParaRPr lang="en-NZ" sz="2000" b="0" dirty="0" smtClean="0"/>
          </a:p>
          <a:p>
            <a:pPr marL="1060450" lvl="4" indent="-342900">
              <a:buFont typeface="Arial" pitchFamily="34" charset="0"/>
              <a:buChar char="•"/>
            </a:pPr>
            <a:r>
              <a:rPr lang="en-NZ" dirty="0" smtClean="0"/>
              <a:t>what I do? </a:t>
            </a:r>
          </a:p>
          <a:p>
            <a:pPr marL="1060450" lvl="4" indent="-342900">
              <a:buFont typeface="Arial" pitchFamily="34" charset="0"/>
              <a:buChar char="•"/>
            </a:pPr>
            <a:r>
              <a:rPr lang="en-NZ" dirty="0" smtClean="0"/>
              <a:t>what I </a:t>
            </a:r>
            <a:r>
              <a:rPr lang="en-NZ" dirty="0"/>
              <a:t>think other people do? </a:t>
            </a:r>
          </a:p>
          <a:p>
            <a:pPr marL="1060450" lvl="4" indent="-342900">
              <a:buFont typeface="Arial" pitchFamily="34" charset="0"/>
              <a:buChar char="•"/>
            </a:pPr>
            <a:r>
              <a:rPr lang="en-NZ" dirty="0"/>
              <a:t>what do other people think it is appropriate to do</a:t>
            </a:r>
            <a:r>
              <a:rPr lang="en-NZ" dirty="0" smtClean="0"/>
              <a:t>?</a:t>
            </a:r>
          </a:p>
          <a:p>
            <a:pPr marL="1060450" lvl="4" indent="-342900">
              <a:buFont typeface="Wingdings" pitchFamily="2" charset="2"/>
              <a:buChar char="Ø"/>
            </a:pPr>
            <a:r>
              <a:rPr lang="en-NZ" dirty="0"/>
              <a:t>d</a:t>
            </a:r>
            <a:r>
              <a:rPr lang="en-NZ" dirty="0" smtClean="0"/>
              <a:t>o people think violence is common in our </a:t>
            </a:r>
            <a:r>
              <a:rPr lang="en-NZ" dirty="0" err="1" smtClean="0"/>
              <a:t>whānau</a:t>
            </a:r>
            <a:r>
              <a:rPr lang="en-NZ" dirty="0" smtClean="0"/>
              <a:t>/family/ community? </a:t>
            </a:r>
          </a:p>
          <a:p>
            <a:pPr marL="1060450" lvl="4" indent="-342900">
              <a:buFont typeface="Wingdings" pitchFamily="2" charset="2"/>
              <a:buChar char="Ø"/>
            </a:pPr>
            <a:endParaRPr lang="en-NZ" dirty="0"/>
          </a:p>
          <a:p>
            <a:r>
              <a:rPr lang="en-NZ" b="0" dirty="0" smtClean="0"/>
              <a:t>masculinity theory</a:t>
            </a:r>
          </a:p>
          <a:p>
            <a:pPr marL="989013" lvl="1" indent="-361950">
              <a:buFont typeface="Arial" pitchFamily="34" charset="0"/>
              <a:buChar char="•"/>
            </a:pPr>
            <a:r>
              <a:rPr lang="en-NZ" sz="2000" dirty="0"/>
              <a:t>t</a:t>
            </a:r>
            <a:r>
              <a:rPr lang="en-NZ" sz="2000" dirty="0" smtClean="0"/>
              <a:t>here is a NZ/</a:t>
            </a:r>
            <a:r>
              <a:rPr lang="en-NZ" sz="2000" dirty="0" err="1" smtClean="0"/>
              <a:t>tangata</a:t>
            </a:r>
            <a:r>
              <a:rPr lang="en-NZ" sz="2000" dirty="0" smtClean="0"/>
              <a:t> </a:t>
            </a:r>
            <a:r>
              <a:rPr lang="en-NZ" sz="2000" dirty="0" err="1"/>
              <a:t>whenua</a:t>
            </a:r>
            <a:r>
              <a:rPr lang="en-NZ" sz="2000" dirty="0"/>
              <a:t> </a:t>
            </a:r>
            <a:r>
              <a:rPr lang="en-NZ" sz="2000" dirty="0" smtClean="0"/>
              <a:t>literature on this (</a:t>
            </a:r>
            <a:r>
              <a:rPr lang="en-NZ" sz="2000" dirty="0" err="1" smtClean="0"/>
              <a:t>Hokowhitu</a:t>
            </a:r>
            <a:r>
              <a:rPr lang="en-NZ" sz="2000" dirty="0" smtClean="0"/>
              <a:t> 2004, </a:t>
            </a:r>
            <a:r>
              <a:rPr lang="en-NZ" sz="2000" dirty="0" err="1" smtClean="0"/>
              <a:t>Hodgetts</a:t>
            </a:r>
            <a:r>
              <a:rPr lang="en-NZ" sz="2000" dirty="0" smtClean="0"/>
              <a:t> &amp; </a:t>
            </a:r>
            <a:r>
              <a:rPr lang="en-NZ" sz="2000" dirty="0" err="1" smtClean="0"/>
              <a:t>Rua</a:t>
            </a:r>
            <a:r>
              <a:rPr lang="en-NZ" sz="2000" dirty="0" smtClean="0"/>
              <a:t> 2010; Towns 2008</a:t>
            </a:r>
            <a:r>
              <a:rPr lang="en-NZ" sz="2000" dirty="0"/>
              <a:t>;</a:t>
            </a:r>
            <a:r>
              <a:rPr lang="en-NZ" sz="2000" dirty="0" smtClean="0"/>
              <a:t> Swift, 2011)</a:t>
            </a:r>
          </a:p>
          <a:p>
            <a:pPr marL="989013" lvl="1" indent="-361950">
              <a:buFont typeface="Arial" pitchFamily="34" charset="0"/>
              <a:buChar char="•"/>
            </a:pPr>
            <a:r>
              <a:rPr lang="en-NZ" sz="2000" dirty="0" smtClean="0"/>
              <a:t>ge</a:t>
            </a:r>
            <a:r>
              <a:rPr lang="en-NZ" sz="2000" b="0" dirty="0" smtClean="0"/>
              <a:t>nder </a:t>
            </a:r>
            <a:r>
              <a:rPr lang="en-NZ" sz="2000" dirty="0" smtClean="0"/>
              <a:t>perceptions (masculinities) </a:t>
            </a:r>
            <a:r>
              <a:rPr lang="en-NZ" sz="2000" b="0" dirty="0" smtClean="0"/>
              <a:t>are associated with power </a:t>
            </a:r>
            <a:r>
              <a:rPr lang="en-NZ" sz="2000" b="0" dirty="0"/>
              <a:t>asymmetries that </a:t>
            </a:r>
            <a:r>
              <a:rPr lang="en-NZ" sz="2000" b="0" dirty="0" smtClean="0"/>
              <a:t>underpin </a:t>
            </a:r>
            <a:r>
              <a:rPr lang="en-NZ" sz="2000" b="0" dirty="0"/>
              <a:t>intimate partner </a:t>
            </a:r>
            <a:r>
              <a:rPr lang="en-NZ" sz="2000" b="0" dirty="0" smtClean="0"/>
              <a:t>violence</a:t>
            </a:r>
          </a:p>
          <a:p>
            <a:pPr marL="989013" lvl="1" indent="-361950">
              <a:buFont typeface="Wingdings" pitchFamily="2" charset="2"/>
              <a:buChar char="Ø"/>
            </a:pPr>
            <a:r>
              <a:rPr lang="en-NZ" sz="2000" b="0" dirty="0" smtClean="0"/>
              <a:t>could </a:t>
            </a:r>
            <a:r>
              <a:rPr lang="en-NZ" sz="2000" dirty="0" smtClean="0"/>
              <a:t>use a </a:t>
            </a:r>
            <a:r>
              <a:rPr lang="en-NZ" sz="2000" b="0" u="sng" dirty="0" smtClean="0"/>
              <a:t>simple word quiz</a:t>
            </a:r>
            <a:r>
              <a:rPr lang="en-NZ" sz="2000" dirty="0"/>
              <a:t> </a:t>
            </a:r>
            <a:r>
              <a:rPr lang="en-NZ" sz="2000" dirty="0" smtClean="0"/>
              <a:t>to explore gender-based power asymmetries in Hauraki</a:t>
            </a:r>
            <a:endParaRPr lang="en-NZ" sz="2000" b="0" dirty="0" smtClean="0"/>
          </a:p>
          <a:p>
            <a:pPr marL="989013" lvl="1" indent="-361950"/>
            <a:endParaRPr lang="en-NZ" sz="2000" b="0" dirty="0" smtClean="0"/>
          </a:p>
          <a:p>
            <a:pPr marL="989013" lvl="1" indent="-361950"/>
            <a:endParaRPr lang="en-NZ" sz="2000" dirty="0"/>
          </a:p>
          <a:p>
            <a:pPr lvl="1"/>
            <a:endParaRPr lang="en-NZ" sz="5000" dirty="0" smtClean="0"/>
          </a:p>
          <a:p>
            <a:pPr marL="514350" lvl="1" indent="0">
              <a:buNone/>
            </a:pPr>
            <a:endParaRPr lang="en-NZ" sz="5000" dirty="0" smtClean="0"/>
          </a:p>
          <a:p>
            <a:pPr lvl="2"/>
            <a:endParaRPr lang="en-NZ" sz="4600" dirty="0" smtClean="0"/>
          </a:p>
          <a:p>
            <a:pPr lvl="1"/>
            <a:endParaRPr lang="en-NZ" sz="5000" dirty="0"/>
          </a:p>
        </p:txBody>
      </p:sp>
    </p:spTree>
    <p:extLst>
      <p:ext uri="{BB962C8B-B14F-4D97-AF65-F5344CB8AC3E}">
        <p14:creationId xmlns:p14="http://schemas.microsoft.com/office/powerpoint/2010/main" val="126144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2248"/>
            <a:ext cx="9144000" cy="483350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490066"/>
          </a:xfrm>
        </p:spPr>
        <p:txBody>
          <a:bodyPr>
            <a:noAutofit/>
          </a:bodyPr>
          <a:lstStyle/>
          <a:p>
            <a:pPr algn="l"/>
            <a:r>
              <a:rPr lang="en-NZ" sz="3200" b="1" dirty="0" smtClean="0"/>
              <a:t>Evidence that social norms are operating in Hauraki</a:t>
            </a:r>
            <a:endParaRPr lang="en-NZ" sz="3200" b="1" dirty="0"/>
          </a:p>
        </p:txBody>
      </p:sp>
    </p:spTree>
    <p:extLst>
      <p:ext uri="{BB962C8B-B14F-4D97-AF65-F5344CB8AC3E}">
        <p14:creationId xmlns:p14="http://schemas.microsoft.com/office/powerpoint/2010/main" val="253178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372"/>
            <a:ext cx="7416824" cy="630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70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29801"/>
            <a:ext cx="8229600" cy="778919"/>
          </a:xfrm>
        </p:spPr>
        <p:txBody>
          <a:bodyPr>
            <a:normAutofit fontScale="90000"/>
          </a:bodyPr>
          <a:lstStyle/>
          <a:p>
            <a:r>
              <a:rPr lang="en-NZ" sz="2400" b="1" dirty="0"/>
              <a:t>e</a:t>
            </a:r>
            <a:r>
              <a:rPr lang="en-NZ" sz="2400" b="1" dirty="0" smtClean="0"/>
              <a:t>vidence of </a:t>
            </a:r>
            <a:r>
              <a:rPr lang="en-NZ" sz="2400" b="1" dirty="0" err="1" smtClean="0"/>
              <a:t>feminities</a:t>
            </a:r>
            <a:r>
              <a:rPr lang="en-NZ" sz="2400" b="1" dirty="0" smtClean="0"/>
              <a:t/>
            </a:r>
            <a:br>
              <a:rPr lang="en-NZ" sz="2400" b="1" dirty="0" smtClean="0"/>
            </a:br>
            <a:r>
              <a:rPr lang="en-NZ" sz="2400" b="1" dirty="0" smtClean="0"/>
              <a:t>(words that are </a:t>
            </a:r>
            <a:r>
              <a:rPr lang="en-NZ" sz="2400" b="1" u="sng" dirty="0" smtClean="0"/>
              <a:t>more likely </a:t>
            </a:r>
            <a:r>
              <a:rPr lang="en-NZ" sz="2400" b="1" dirty="0" smtClean="0"/>
              <a:t>associated with women, n=103) </a:t>
            </a:r>
            <a:endParaRPr lang="en-NZ" sz="2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06" y="1196752"/>
            <a:ext cx="4445254" cy="518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194" y="1086907"/>
            <a:ext cx="4774237" cy="529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524" y="-4334"/>
            <a:ext cx="6380952" cy="6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6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00" y="490905"/>
            <a:ext cx="7800000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9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4" y="1128441"/>
            <a:ext cx="9414079" cy="474818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466" y="9429"/>
            <a:ext cx="8229600" cy="706090"/>
          </a:xfrm>
        </p:spPr>
        <p:txBody>
          <a:bodyPr>
            <a:normAutofit/>
          </a:bodyPr>
          <a:lstStyle/>
          <a:p>
            <a:pPr algn="l"/>
            <a:r>
              <a:rPr lang="en-NZ" sz="3600" b="1" dirty="0" smtClean="0"/>
              <a:t>Māori cultural imperatives</a:t>
            </a:r>
            <a:endParaRPr lang="en-NZ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742"/>
            <a:ext cx="9144000" cy="51955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233" y="6353150"/>
            <a:ext cx="9089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800" dirty="0" smtClean="0"/>
              <a:t>Kruger, T., Pitman, M., </a:t>
            </a:r>
            <a:r>
              <a:rPr lang="en-NZ" sz="800" dirty="0" err="1" smtClean="0"/>
              <a:t>Grennell</a:t>
            </a:r>
            <a:r>
              <a:rPr lang="en-NZ" sz="800" dirty="0" smtClean="0"/>
              <a:t>, D. et al  (2004</a:t>
            </a:r>
            <a:r>
              <a:rPr lang="en-NZ" sz="800" i="1" dirty="0" smtClean="0"/>
              <a:t>). Transforming </a:t>
            </a:r>
            <a:r>
              <a:rPr lang="en-NZ" sz="800" i="1" dirty="0" err="1" smtClean="0"/>
              <a:t>Whānau</a:t>
            </a:r>
            <a:r>
              <a:rPr lang="en-NZ" sz="800" i="1" dirty="0" smtClean="0"/>
              <a:t> Violence – a conceptual framework.  Second Māori Taskforce on </a:t>
            </a:r>
            <a:r>
              <a:rPr lang="en-NZ" sz="800" i="1" dirty="0" err="1" smtClean="0"/>
              <a:t>Whānau</a:t>
            </a:r>
            <a:r>
              <a:rPr lang="en-NZ" sz="800" i="1" dirty="0" smtClean="0"/>
              <a:t> Violence.</a:t>
            </a:r>
            <a:r>
              <a:rPr lang="en-NZ" sz="800" dirty="0" smtClean="0"/>
              <a:t> Wellington, </a:t>
            </a:r>
            <a:r>
              <a:rPr lang="en-NZ" sz="800" dirty="0" err="1" smtClean="0"/>
              <a:t>Te</a:t>
            </a:r>
            <a:r>
              <a:rPr lang="en-NZ" sz="800" dirty="0" smtClean="0"/>
              <a:t>  </a:t>
            </a:r>
            <a:r>
              <a:rPr lang="en-NZ" sz="800" dirty="0" err="1" smtClean="0"/>
              <a:t>Puni</a:t>
            </a:r>
            <a:r>
              <a:rPr lang="en-NZ" sz="800" dirty="0" smtClean="0"/>
              <a:t>  </a:t>
            </a:r>
            <a:r>
              <a:rPr lang="en-NZ" sz="800" dirty="0" err="1" smtClean="0"/>
              <a:t>Kōkiri</a:t>
            </a:r>
            <a:r>
              <a:rPr lang="en-NZ" sz="800" dirty="0" smtClean="0"/>
              <a:t>.</a:t>
            </a:r>
          </a:p>
          <a:p>
            <a:r>
              <a:rPr lang="en-NZ" sz="800" dirty="0" smtClean="0"/>
              <a:t>Dobbs, T.  &amp; M. </a:t>
            </a:r>
            <a:r>
              <a:rPr lang="en-NZ" sz="800" dirty="0" err="1" smtClean="0"/>
              <a:t>Eruera</a:t>
            </a:r>
            <a:r>
              <a:rPr lang="en-NZ" sz="800" dirty="0" smtClean="0"/>
              <a:t> ( 2014). </a:t>
            </a:r>
            <a:r>
              <a:rPr lang="en-NZ" sz="800" i="1" dirty="0" err="1" smtClean="0"/>
              <a:t>Kaupapa</a:t>
            </a:r>
            <a:r>
              <a:rPr lang="en-NZ" sz="800" i="1" dirty="0" smtClean="0"/>
              <a:t> Māori wellbeing framework: the basis for </a:t>
            </a:r>
            <a:r>
              <a:rPr lang="en-NZ" sz="800" i="1" dirty="0" err="1" smtClean="0"/>
              <a:t>whānau</a:t>
            </a:r>
            <a:r>
              <a:rPr lang="en-NZ" sz="800" i="1" dirty="0" smtClean="0"/>
              <a:t> violence prevention and intervention</a:t>
            </a:r>
            <a:r>
              <a:rPr lang="en-NZ" sz="800" dirty="0" smtClean="0"/>
              <a:t>. NZ Family Violence Clearinghouse</a:t>
            </a:r>
            <a:endParaRPr lang="en-NZ" sz="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517"/>
            <a:ext cx="9144000" cy="5434965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350838"/>
            <a:ext cx="4637087" cy="615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23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en-NZ" sz="3600" b="1" dirty="0"/>
              <a:t>d</a:t>
            </a:r>
            <a:r>
              <a:rPr lang="en-NZ" sz="3600" b="1" dirty="0" smtClean="0"/>
              <a:t>esigning the prevalence survey</a:t>
            </a:r>
            <a:endParaRPr lang="en-NZ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4929411"/>
          </a:xfrm>
        </p:spPr>
        <p:txBody>
          <a:bodyPr>
            <a:normAutofit/>
          </a:bodyPr>
          <a:lstStyle/>
          <a:p>
            <a:pPr marL="514350" lvl="4" indent="-514350">
              <a:buFont typeface="Wingdings" pitchFamily="2" charset="2"/>
              <a:buChar char="§"/>
            </a:pPr>
            <a:r>
              <a:rPr lang="en-NZ" sz="3200" dirty="0"/>
              <a:t>o</a:t>
            </a:r>
            <a:r>
              <a:rPr lang="en-NZ" sz="3200" dirty="0" smtClean="0"/>
              <a:t>bjectives </a:t>
            </a:r>
          </a:p>
          <a:p>
            <a:pPr marL="1081087" lvl="5" indent="-457200">
              <a:buFont typeface="Wingdings" pitchFamily="2" charset="2"/>
              <a:buChar char="Ø"/>
            </a:pPr>
            <a:r>
              <a:rPr lang="en-NZ" sz="2800" dirty="0" smtClean="0"/>
              <a:t>Is </a:t>
            </a:r>
            <a:r>
              <a:rPr lang="en-NZ" sz="2800" dirty="0" err="1" smtClean="0"/>
              <a:t>whānau</a:t>
            </a:r>
            <a:r>
              <a:rPr lang="en-NZ" sz="2800" dirty="0" smtClean="0"/>
              <a:t> violence a social norm? </a:t>
            </a:r>
          </a:p>
          <a:p>
            <a:pPr marL="1441450" lvl="6" indent="-360363">
              <a:buFont typeface="Wingdings" pitchFamily="2" charset="2"/>
              <a:buChar char="§"/>
            </a:pPr>
            <a:r>
              <a:rPr lang="en-NZ" sz="2800" dirty="0" smtClean="0"/>
              <a:t>do we </a:t>
            </a:r>
            <a:r>
              <a:rPr lang="en-NZ" sz="2800" b="1" dirty="0" smtClean="0"/>
              <a:t>think</a:t>
            </a:r>
            <a:r>
              <a:rPr lang="en-NZ" sz="2800" dirty="0" smtClean="0"/>
              <a:t> violence </a:t>
            </a:r>
            <a:r>
              <a:rPr lang="en-NZ" sz="2800" dirty="0"/>
              <a:t>is common in </a:t>
            </a:r>
            <a:r>
              <a:rPr lang="en-NZ" sz="2800" dirty="0" smtClean="0"/>
              <a:t>our </a:t>
            </a:r>
            <a:r>
              <a:rPr lang="en-NZ" sz="2800" dirty="0" err="1" smtClean="0"/>
              <a:t>whānau</a:t>
            </a:r>
            <a:r>
              <a:rPr lang="en-NZ" sz="2800" dirty="0" smtClean="0"/>
              <a:t>/family/community?</a:t>
            </a:r>
          </a:p>
          <a:p>
            <a:pPr marL="623887" lvl="5" indent="0">
              <a:buNone/>
            </a:pPr>
            <a:r>
              <a:rPr lang="en-NZ" sz="2800" dirty="0" smtClean="0"/>
              <a:t> </a:t>
            </a:r>
            <a:endParaRPr lang="en-NZ" sz="2800" dirty="0"/>
          </a:p>
          <a:p>
            <a:pPr marL="1081087" lvl="1" indent="-457200">
              <a:buFont typeface="Wingdings" pitchFamily="2" charset="2"/>
              <a:buChar char="Ø"/>
            </a:pPr>
            <a:r>
              <a:rPr lang="en-NZ" dirty="0" smtClean="0"/>
              <a:t>how </a:t>
            </a:r>
            <a:r>
              <a:rPr lang="en-NZ" dirty="0"/>
              <a:t>will we know the community mobilisation model is working in Hauraki? </a:t>
            </a:r>
          </a:p>
          <a:p>
            <a:pPr marL="1433513" lvl="2" indent="-360363">
              <a:buFont typeface="Wingdings" pitchFamily="2" charset="2"/>
              <a:buChar char="§"/>
            </a:pPr>
            <a:r>
              <a:rPr lang="en-NZ" sz="2800" dirty="0"/>
              <a:t>collect </a:t>
            </a:r>
            <a:r>
              <a:rPr lang="en-NZ" sz="2800" dirty="0" smtClean="0"/>
              <a:t>prevalence data (benchmark baseline) </a:t>
            </a:r>
            <a:endParaRPr lang="en-NZ" sz="2800" dirty="0"/>
          </a:p>
          <a:p>
            <a:pPr marL="1433513" lvl="2" indent="-360363">
              <a:buFont typeface="Wingdings" pitchFamily="2" charset="2"/>
              <a:buChar char="§"/>
            </a:pPr>
            <a:r>
              <a:rPr lang="en-NZ" sz="2800" dirty="0"/>
              <a:t>capacity to track change over time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1709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l"/>
            <a:r>
              <a:rPr lang="en-NZ" sz="3600" b="1" dirty="0" smtClean="0"/>
              <a:t>Designing the </a:t>
            </a:r>
            <a:r>
              <a:rPr lang="en-NZ" sz="3600" b="1" dirty="0" err="1" smtClean="0"/>
              <a:t>the</a:t>
            </a:r>
            <a:r>
              <a:rPr lang="en-NZ" sz="3600" b="1" dirty="0" smtClean="0"/>
              <a:t> </a:t>
            </a:r>
            <a:r>
              <a:rPr lang="en-NZ" sz="3600" b="1" dirty="0"/>
              <a:t>prevalence survey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659839"/>
            <a:ext cx="4525963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5452442" cy="4696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491749"/>
            <a:ext cx="4608512" cy="480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00808"/>
            <a:ext cx="3960440" cy="4732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562" y="723900"/>
            <a:ext cx="5476875" cy="5410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63793"/>
            <a:ext cx="5094312" cy="47016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03873"/>
            <a:ext cx="6029325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2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757425" cy="6192876"/>
          </a:xfrm>
        </p:spPr>
      </p:pic>
      <p:sp>
        <p:nvSpPr>
          <p:cNvPr id="7" name="Oval 6"/>
          <p:cNvSpPr/>
          <p:nvPr/>
        </p:nvSpPr>
        <p:spPr>
          <a:xfrm>
            <a:off x="467544" y="2348880"/>
            <a:ext cx="2448272" cy="1584176"/>
          </a:xfrm>
          <a:prstGeom prst="ellipse">
            <a:avLst/>
          </a:prstGeom>
          <a:solidFill>
            <a:srgbClr val="FFFF00">
              <a:alpha val="13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5272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848872" cy="429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85" y="5180235"/>
            <a:ext cx="7814147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06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39" y="3645024"/>
            <a:ext cx="8118301" cy="285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39" y="325220"/>
            <a:ext cx="8265816" cy="307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16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30" y="116632"/>
            <a:ext cx="7128792" cy="186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01" y="4509120"/>
            <a:ext cx="7632848" cy="219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48" y="2204864"/>
            <a:ext cx="7004755" cy="214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60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NZ" dirty="0" smtClean="0"/>
              <a:t>Is violence a social norm?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pPr marL="742950" lvl="2" indent="-342900"/>
            <a:r>
              <a:rPr lang="en-NZ" dirty="0" smtClean="0"/>
              <a:t>what I do? </a:t>
            </a:r>
            <a:endParaRPr lang="en-NZ" dirty="0"/>
          </a:p>
          <a:p>
            <a:pPr marL="742950" lvl="2" indent="-342900"/>
            <a:r>
              <a:rPr lang="en-NZ" dirty="0"/>
              <a:t>what </a:t>
            </a:r>
            <a:r>
              <a:rPr lang="en-NZ" dirty="0" smtClean="0"/>
              <a:t>I </a:t>
            </a:r>
            <a:r>
              <a:rPr lang="en-NZ" dirty="0"/>
              <a:t>think other people do? </a:t>
            </a:r>
          </a:p>
          <a:p>
            <a:pPr marL="742950" lvl="2" indent="-342900"/>
            <a:r>
              <a:rPr lang="en-NZ" dirty="0" smtClean="0"/>
              <a:t>what </a:t>
            </a:r>
            <a:r>
              <a:rPr lang="en-NZ" dirty="0"/>
              <a:t>do other people think it is appropriate to do?</a:t>
            </a:r>
          </a:p>
          <a:p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12" y="3356992"/>
            <a:ext cx="6857127" cy="23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9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en-NZ" sz="3600" b="1" dirty="0" smtClean="0"/>
              <a:t>What have we gained? </a:t>
            </a:r>
            <a:endParaRPr lang="en-NZ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en-NZ" dirty="0"/>
              <a:t>e</a:t>
            </a:r>
            <a:r>
              <a:rPr lang="en-NZ" dirty="0" smtClean="0"/>
              <a:t>vidence of social norms operating in Hauraki</a:t>
            </a:r>
          </a:p>
          <a:p>
            <a:pPr lvl="1">
              <a:buFont typeface="Wingdings" pitchFamily="2" charset="2"/>
              <a:buChar char="§"/>
            </a:pPr>
            <a:r>
              <a:rPr lang="en-NZ" dirty="0" smtClean="0"/>
              <a:t>masculinities/gender based role perceptions </a:t>
            </a:r>
          </a:p>
          <a:p>
            <a:pPr lvl="1">
              <a:buFont typeface="Wingdings" pitchFamily="2" charset="2"/>
              <a:buChar char="§"/>
            </a:pPr>
            <a:r>
              <a:rPr lang="en-NZ" dirty="0"/>
              <a:t>v</a:t>
            </a:r>
            <a:r>
              <a:rPr lang="en-NZ" dirty="0" smtClean="0"/>
              <a:t>iolence is normal in my family/community</a:t>
            </a:r>
          </a:p>
          <a:p>
            <a:pPr lvl="1"/>
            <a:endParaRPr lang="en-NZ" dirty="0" smtClean="0"/>
          </a:p>
          <a:p>
            <a:pPr>
              <a:buFont typeface="Wingdings" pitchFamily="2" charset="2"/>
              <a:buChar char="ü"/>
            </a:pPr>
            <a:r>
              <a:rPr lang="en-NZ" dirty="0" smtClean="0"/>
              <a:t>the feasibility of a social norms approach to violence prevention </a:t>
            </a:r>
          </a:p>
          <a:p>
            <a:pPr>
              <a:buFont typeface="Wingdings" pitchFamily="2" charset="2"/>
              <a:buChar char="ü"/>
            </a:pPr>
            <a:endParaRPr lang="en-NZ" dirty="0" smtClean="0"/>
          </a:p>
          <a:p>
            <a:pPr>
              <a:buFont typeface="Wingdings" pitchFamily="2" charset="2"/>
              <a:buChar char="ü"/>
            </a:pPr>
            <a:r>
              <a:rPr lang="en-NZ" dirty="0"/>
              <a:t>a</a:t>
            </a:r>
            <a:r>
              <a:rPr lang="en-NZ" dirty="0" smtClean="0"/>
              <a:t> dataset that enables implementation of the SNA methodology </a:t>
            </a:r>
          </a:p>
          <a:p>
            <a:pPr lvl="1">
              <a:buFont typeface="Wingdings" pitchFamily="2" charset="2"/>
              <a:buChar char="§"/>
            </a:pPr>
            <a:r>
              <a:rPr lang="en-NZ" dirty="0"/>
              <a:t>p</a:t>
            </a:r>
            <a:r>
              <a:rPr lang="en-NZ" dirty="0" smtClean="0"/>
              <a:t>ersonalised feedback strategy</a:t>
            </a:r>
          </a:p>
          <a:p>
            <a:pPr lvl="2">
              <a:buFont typeface="Courier New" pitchFamily="49" charset="0"/>
              <a:buChar char="o"/>
            </a:pPr>
            <a:r>
              <a:rPr lang="en-NZ" dirty="0"/>
              <a:t>t</a:t>
            </a:r>
            <a:r>
              <a:rPr lang="en-NZ" dirty="0" smtClean="0"/>
              <a:t>arget masculinity perceptions  (to promote equalities)</a:t>
            </a:r>
          </a:p>
          <a:p>
            <a:pPr lvl="2">
              <a:buFont typeface="Courier New" pitchFamily="49" charset="0"/>
              <a:buChar char="o"/>
            </a:pPr>
            <a:r>
              <a:rPr lang="en-NZ" dirty="0" smtClean="0"/>
              <a:t>target violence perceptions (is not normal in my family)</a:t>
            </a:r>
          </a:p>
          <a:p>
            <a:pPr lvl="1">
              <a:buFont typeface="Wingdings" pitchFamily="2" charset="2"/>
              <a:buChar char="§"/>
            </a:pPr>
            <a:r>
              <a:rPr lang="en-NZ" dirty="0"/>
              <a:t>r</a:t>
            </a:r>
            <a:r>
              <a:rPr lang="en-NZ" dirty="0" smtClean="0"/>
              <a:t>ationale for MBIE funding to develop some digital strategies</a:t>
            </a:r>
          </a:p>
          <a:p>
            <a:pPr lvl="2">
              <a:buFont typeface="Courier New" pitchFamily="49" charset="0"/>
              <a:buChar char="o"/>
            </a:pPr>
            <a:endParaRPr lang="en-NZ" dirty="0" smtClean="0"/>
          </a:p>
          <a:p>
            <a:pPr marL="342900" lvl="1" indent="-342900">
              <a:buFont typeface="Wingdings" pitchFamily="2" charset="2"/>
              <a:buChar char="ü"/>
            </a:pPr>
            <a:r>
              <a:rPr lang="en-NZ" dirty="0"/>
              <a:t>evidence </a:t>
            </a:r>
            <a:r>
              <a:rPr lang="en-NZ" dirty="0" smtClean="0"/>
              <a:t>that a Māori cultural imperative (</a:t>
            </a:r>
            <a:r>
              <a:rPr lang="en-NZ" dirty="0" err="1" smtClean="0"/>
              <a:t>mauri</a:t>
            </a:r>
            <a:r>
              <a:rPr lang="en-NZ" dirty="0" smtClean="0"/>
              <a:t>) is a social norm that could form the basis for a </a:t>
            </a:r>
            <a:r>
              <a:rPr lang="en-NZ" dirty="0" err="1" smtClean="0"/>
              <a:t>mātauranga</a:t>
            </a:r>
            <a:r>
              <a:rPr lang="en-NZ" dirty="0" smtClean="0"/>
              <a:t> Māori community mobilisation model of violence prevention in Hauraki  </a:t>
            </a:r>
            <a:endParaRPr lang="en-NZ" dirty="0"/>
          </a:p>
          <a:p>
            <a:pPr lvl="2">
              <a:buFont typeface="Courier New" pitchFamily="49" charset="0"/>
              <a:buChar char="o"/>
            </a:pPr>
            <a:endParaRPr lang="en-NZ" dirty="0" smtClean="0"/>
          </a:p>
        </p:txBody>
      </p:sp>
    </p:spTree>
    <p:extLst>
      <p:ext uri="{BB962C8B-B14F-4D97-AF65-F5344CB8AC3E}">
        <p14:creationId xmlns:p14="http://schemas.microsoft.com/office/powerpoint/2010/main" val="223914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pPr algn="l"/>
            <a:r>
              <a:rPr lang="en-NZ" dirty="0" smtClean="0"/>
              <a:t>the logic for a </a:t>
            </a:r>
            <a:r>
              <a:rPr lang="en-NZ" dirty="0" err="1" smtClean="0"/>
              <a:t>Mauri-Ora</a:t>
            </a:r>
            <a:r>
              <a:rPr lang="en-NZ" dirty="0" smtClean="0"/>
              <a:t> Revolution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268760"/>
            <a:ext cx="7704856" cy="4525963"/>
          </a:xfrm>
        </p:spPr>
        <p:txBody>
          <a:bodyPr>
            <a:normAutofit fontScale="77500" lnSpcReduction="20000"/>
          </a:bodyPr>
          <a:lstStyle/>
          <a:p>
            <a:pPr marL="623888" lvl="1" indent="-350838">
              <a:buFont typeface="Wingdings" pitchFamily="2" charset="2"/>
              <a:buChar char="§"/>
            </a:pPr>
            <a:r>
              <a:rPr lang="en-GB" sz="2000" dirty="0" smtClean="0"/>
              <a:t>life </a:t>
            </a:r>
            <a:r>
              <a:rPr lang="en-GB" sz="2000" dirty="0"/>
              <a:t>principle, </a:t>
            </a:r>
            <a:r>
              <a:rPr lang="en-GB" sz="2000" dirty="0" smtClean="0"/>
              <a:t> the sneeze of life, unifying element,  healing energy, sacred </a:t>
            </a:r>
            <a:r>
              <a:rPr lang="en-GB" sz="2000" dirty="0"/>
              <a:t>and divine </a:t>
            </a:r>
            <a:r>
              <a:rPr lang="en-GB" sz="2000" dirty="0" smtClean="0"/>
              <a:t>origins, </a:t>
            </a:r>
            <a:r>
              <a:rPr lang="en-GB" sz="2000" dirty="0" err="1" smtClean="0"/>
              <a:t>taonga</a:t>
            </a:r>
            <a:r>
              <a:rPr lang="en-GB" sz="2000" dirty="0" smtClean="0"/>
              <a:t> </a:t>
            </a:r>
            <a:r>
              <a:rPr lang="en-GB" sz="2000" dirty="0" err="1" smtClean="0"/>
              <a:t>tuku</a:t>
            </a:r>
            <a:r>
              <a:rPr lang="en-GB" sz="2000" dirty="0" smtClean="0"/>
              <a:t> </a:t>
            </a:r>
            <a:r>
              <a:rPr lang="en-GB" sz="2000" dirty="0" err="1" smtClean="0"/>
              <a:t>iho</a:t>
            </a:r>
            <a:endParaRPr lang="en-GB" sz="2000" dirty="0" smtClean="0"/>
          </a:p>
          <a:p>
            <a:pPr marL="623888" lvl="1" indent="-350838">
              <a:buFont typeface="Wingdings" pitchFamily="2" charset="2"/>
              <a:buChar char="§"/>
            </a:pPr>
            <a:endParaRPr lang="en-GB" sz="2000" dirty="0" smtClean="0"/>
          </a:p>
          <a:p>
            <a:pPr marL="623888" lvl="1" indent="-350838">
              <a:buFont typeface="Wingdings" pitchFamily="2" charset="2"/>
              <a:buChar char="§"/>
            </a:pPr>
            <a:r>
              <a:rPr lang="en-GB" sz="2000" dirty="0" smtClean="0"/>
              <a:t>dynamic, resilient, flexible, can </a:t>
            </a:r>
            <a:r>
              <a:rPr lang="en-GB" sz="2000" dirty="0"/>
              <a:t>wax and wane, </a:t>
            </a:r>
            <a:r>
              <a:rPr lang="en-GB" sz="2000" dirty="0" smtClean="0"/>
              <a:t>feeds on collective energy, interacts with </a:t>
            </a:r>
            <a:r>
              <a:rPr lang="en-GB" sz="2000" dirty="0" err="1" smtClean="0"/>
              <a:t>mana</a:t>
            </a:r>
            <a:r>
              <a:rPr lang="en-GB" sz="2000" dirty="0" smtClean="0"/>
              <a:t> and </a:t>
            </a:r>
            <a:r>
              <a:rPr lang="en-GB" sz="2000" dirty="0" err="1" smtClean="0"/>
              <a:t>tapu</a:t>
            </a:r>
            <a:r>
              <a:rPr lang="en-GB" sz="2000" dirty="0" smtClean="0"/>
              <a:t>, reflects vitality/state of being – </a:t>
            </a:r>
            <a:r>
              <a:rPr lang="en-GB" sz="2000" dirty="0" err="1" smtClean="0"/>
              <a:t>mauri</a:t>
            </a:r>
            <a:r>
              <a:rPr lang="en-GB" sz="2000" dirty="0" smtClean="0"/>
              <a:t> </a:t>
            </a:r>
            <a:r>
              <a:rPr lang="en-GB" sz="2000" dirty="0" err="1" smtClean="0"/>
              <a:t>tu</a:t>
            </a:r>
            <a:r>
              <a:rPr lang="en-GB" sz="2000" dirty="0" smtClean="0"/>
              <a:t>, </a:t>
            </a:r>
            <a:r>
              <a:rPr lang="en-GB" sz="2000" dirty="0" err="1" smtClean="0"/>
              <a:t>mauri</a:t>
            </a:r>
            <a:r>
              <a:rPr lang="en-GB" sz="2000" dirty="0" smtClean="0"/>
              <a:t> </a:t>
            </a:r>
            <a:r>
              <a:rPr lang="en-GB" sz="2000" dirty="0" err="1" smtClean="0"/>
              <a:t>ora</a:t>
            </a:r>
            <a:r>
              <a:rPr lang="en-GB" sz="2000" dirty="0" smtClean="0"/>
              <a:t>, </a:t>
            </a:r>
            <a:r>
              <a:rPr lang="en-GB" sz="2000" dirty="0" err="1" smtClean="0"/>
              <a:t>mauri</a:t>
            </a:r>
            <a:r>
              <a:rPr lang="en-GB" sz="2000" dirty="0" smtClean="0"/>
              <a:t> </a:t>
            </a:r>
            <a:r>
              <a:rPr lang="en-GB" sz="2000" dirty="0" err="1" smtClean="0"/>
              <a:t>noho</a:t>
            </a:r>
            <a:r>
              <a:rPr lang="en-GB" sz="2000" dirty="0" smtClean="0"/>
              <a:t>, </a:t>
            </a:r>
            <a:r>
              <a:rPr lang="en-GB" sz="2000" dirty="0" err="1" smtClean="0"/>
              <a:t>mauri</a:t>
            </a:r>
            <a:r>
              <a:rPr lang="en-GB" sz="2000" dirty="0" smtClean="0"/>
              <a:t> mate</a:t>
            </a:r>
          </a:p>
          <a:p>
            <a:pPr marL="623888" lvl="1" indent="-350838">
              <a:buFont typeface="Wingdings" pitchFamily="2" charset="2"/>
              <a:buChar char="§"/>
            </a:pPr>
            <a:endParaRPr lang="en-GB" sz="2000" dirty="0" smtClean="0"/>
          </a:p>
          <a:p>
            <a:pPr marL="623888" lvl="1" indent="-350838">
              <a:buFont typeface="Wingdings" pitchFamily="2" charset="2"/>
              <a:buChar char="§"/>
            </a:pPr>
            <a:r>
              <a:rPr lang="en-GB" sz="2000" dirty="0" smtClean="0"/>
              <a:t>impacted by violence and abuse  </a:t>
            </a:r>
          </a:p>
          <a:p>
            <a:pPr marL="623888" lvl="1" indent="-350838">
              <a:buFont typeface="Wingdings" pitchFamily="2" charset="2"/>
              <a:buChar char="§"/>
            </a:pPr>
            <a:endParaRPr lang="en-GB" sz="2000" dirty="0" smtClean="0"/>
          </a:p>
          <a:p>
            <a:pPr marL="623888" lvl="1" indent="-350838">
              <a:buFont typeface="Wingdings" pitchFamily="2" charset="2"/>
              <a:buChar char="§"/>
            </a:pPr>
            <a:r>
              <a:rPr lang="en-GB" sz="2000" dirty="0" smtClean="0"/>
              <a:t>1 of 6 cultural imperatives in the </a:t>
            </a:r>
            <a:r>
              <a:rPr lang="en-GB" sz="2000" dirty="0" err="1" smtClean="0"/>
              <a:t>Mauri</a:t>
            </a:r>
            <a:r>
              <a:rPr lang="en-GB" sz="2000" dirty="0" smtClean="0"/>
              <a:t> </a:t>
            </a:r>
            <a:r>
              <a:rPr lang="en-GB" sz="2000" dirty="0" err="1" smtClean="0"/>
              <a:t>Ora</a:t>
            </a:r>
            <a:r>
              <a:rPr lang="en-GB" sz="2000" dirty="0" smtClean="0"/>
              <a:t> Framework for violence prevention </a:t>
            </a:r>
          </a:p>
          <a:p>
            <a:pPr marL="623888" lvl="1" indent="-350838">
              <a:buFont typeface="Wingdings" pitchFamily="2" charset="2"/>
              <a:buChar char="§"/>
            </a:pPr>
            <a:endParaRPr lang="en-GB" sz="2000" dirty="0" smtClean="0"/>
          </a:p>
          <a:p>
            <a:pPr marL="896938" lvl="1" indent="-273050">
              <a:buFont typeface="Wingdings" pitchFamily="2" charset="2"/>
              <a:buChar char="Ø"/>
            </a:pPr>
            <a:r>
              <a:rPr lang="en-NZ" sz="2000" dirty="0" err="1"/>
              <a:t>m</a:t>
            </a:r>
            <a:r>
              <a:rPr lang="en-NZ" sz="2000" dirty="0" err="1" smtClean="0"/>
              <a:t>auri</a:t>
            </a:r>
            <a:r>
              <a:rPr lang="en-NZ" sz="2000" dirty="0" smtClean="0"/>
              <a:t> is a Māori </a:t>
            </a:r>
            <a:r>
              <a:rPr lang="en-NZ" sz="2000" dirty="0"/>
              <a:t>cultural imperative </a:t>
            </a:r>
            <a:r>
              <a:rPr lang="en-NZ" sz="2000" dirty="0" smtClean="0"/>
              <a:t>that is responsive to intervention/transformation/critical mass</a:t>
            </a:r>
          </a:p>
          <a:p>
            <a:pPr marL="896938" lvl="1" indent="-273050">
              <a:buFont typeface="Wingdings" pitchFamily="2" charset="2"/>
              <a:buChar char="Ø"/>
            </a:pPr>
            <a:r>
              <a:rPr lang="en-NZ" sz="2000" dirty="0" smtClean="0"/>
              <a:t>could be normalised through resources, programmes, activities, SNA strategies</a:t>
            </a:r>
            <a:endParaRPr lang="en-GB" sz="2000" dirty="0" smtClean="0"/>
          </a:p>
          <a:p>
            <a:pPr marL="896938" lvl="1" indent="-273050">
              <a:buFont typeface="Wingdings" pitchFamily="2" charset="2"/>
              <a:buChar char="Ø"/>
            </a:pPr>
            <a:r>
              <a:rPr lang="en-NZ" sz="2000" dirty="0" err="1"/>
              <a:t>mauri</a:t>
            </a:r>
            <a:r>
              <a:rPr lang="en-NZ" sz="2000" dirty="0"/>
              <a:t> </a:t>
            </a:r>
            <a:r>
              <a:rPr lang="en-NZ" sz="2000" dirty="0" smtClean="0"/>
              <a:t>is measureable </a:t>
            </a:r>
          </a:p>
          <a:p>
            <a:pPr marL="896938" lvl="1" indent="-273050">
              <a:buFont typeface="Wingdings" pitchFamily="2" charset="2"/>
              <a:buChar char="Ø"/>
            </a:pPr>
            <a:r>
              <a:rPr lang="en-NZ" sz="2000" dirty="0" smtClean="0"/>
              <a:t>the </a:t>
            </a:r>
            <a:r>
              <a:rPr lang="en-NZ" sz="2000" dirty="0" err="1" smtClean="0"/>
              <a:t>mauri-ora</a:t>
            </a:r>
            <a:r>
              <a:rPr lang="en-NZ" sz="2000" dirty="0" smtClean="0"/>
              <a:t> continuum could be aligned with the TTL model of behaviour change – </a:t>
            </a:r>
            <a:r>
              <a:rPr lang="en-NZ" sz="2000" dirty="0" err="1" smtClean="0"/>
              <a:t>mauri</a:t>
            </a:r>
            <a:r>
              <a:rPr lang="en-NZ" sz="2000" dirty="0" smtClean="0"/>
              <a:t> mate, </a:t>
            </a:r>
            <a:r>
              <a:rPr lang="en-NZ" sz="2000" dirty="0" err="1" smtClean="0"/>
              <a:t>mauri</a:t>
            </a:r>
            <a:r>
              <a:rPr lang="en-NZ" sz="2000" dirty="0" smtClean="0"/>
              <a:t> </a:t>
            </a:r>
            <a:r>
              <a:rPr lang="en-NZ" sz="2000" dirty="0" err="1" smtClean="0"/>
              <a:t>noho</a:t>
            </a:r>
            <a:r>
              <a:rPr lang="en-NZ" sz="2000" dirty="0" smtClean="0"/>
              <a:t>, </a:t>
            </a:r>
            <a:r>
              <a:rPr lang="en-NZ" sz="2000" dirty="0" err="1" smtClean="0"/>
              <a:t>mauri</a:t>
            </a:r>
            <a:r>
              <a:rPr lang="en-NZ" sz="2000" dirty="0" smtClean="0"/>
              <a:t> </a:t>
            </a:r>
            <a:r>
              <a:rPr lang="en-NZ" sz="2000" dirty="0" err="1" smtClean="0"/>
              <a:t>tū</a:t>
            </a:r>
            <a:r>
              <a:rPr lang="en-NZ" sz="2000" dirty="0" smtClean="0"/>
              <a:t>, </a:t>
            </a:r>
            <a:r>
              <a:rPr lang="en-NZ" sz="2000" dirty="0" err="1" smtClean="0"/>
              <a:t>mauri</a:t>
            </a:r>
            <a:r>
              <a:rPr lang="en-NZ" sz="2000" dirty="0" smtClean="0"/>
              <a:t> </a:t>
            </a:r>
            <a:r>
              <a:rPr lang="en-NZ" sz="2000" dirty="0" err="1" smtClean="0"/>
              <a:t>ora</a:t>
            </a:r>
            <a:endParaRPr lang="en-NZ" sz="2000" dirty="0" smtClean="0"/>
          </a:p>
          <a:p>
            <a:pPr marL="896938" lvl="1" indent="-273050">
              <a:buFont typeface="Wingdings" pitchFamily="2" charset="2"/>
              <a:buChar char="Ø"/>
            </a:pPr>
            <a:r>
              <a:rPr lang="en-NZ" sz="2000" dirty="0" smtClean="0"/>
              <a:t>a </a:t>
            </a:r>
            <a:r>
              <a:rPr lang="en-NZ" sz="2000" dirty="0" err="1" smtClean="0"/>
              <a:t>mauri-ora</a:t>
            </a:r>
            <a:r>
              <a:rPr lang="en-NZ" sz="2000" dirty="0" smtClean="0"/>
              <a:t> revolution is a primary prevention strategy for violence in Hauraki </a:t>
            </a:r>
            <a:endParaRPr lang="en-GB" sz="2000" dirty="0" smtClean="0"/>
          </a:p>
          <a:p>
            <a:pPr lvl="1"/>
            <a:endParaRPr lang="en-NZ" dirty="0"/>
          </a:p>
          <a:p>
            <a:pPr lvl="1"/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3028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332656"/>
            <a:ext cx="8003232" cy="5793507"/>
          </a:xfrm>
        </p:spPr>
        <p:txBody>
          <a:bodyPr/>
          <a:lstStyle/>
          <a:p>
            <a:pPr marL="0" indent="0" algn="ctr">
              <a:buNone/>
            </a:pPr>
            <a:r>
              <a:rPr lang="en-NZ" sz="2400" b="0" dirty="0" smtClean="0"/>
              <a:t>a </a:t>
            </a:r>
            <a:r>
              <a:rPr lang="en-NZ" sz="2400" b="0" dirty="0" err="1" smtClean="0"/>
              <a:t>mauri-ora</a:t>
            </a:r>
            <a:r>
              <a:rPr lang="en-NZ" sz="2400" b="0" dirty="0" smtClean="0"/>
              <a:t> </a:t>
            </a:r>
            <a:r>
              <a:rPr lang="en-NZ" sz="2400" b="0" dirty="0"/>
              <a:t>revolution i</a:t>
            </a:r>
            <a:r>
              <a:rPr lang="en-NZ" sz="2400" b="0" dirty="0" smtClean="0"/>
              <a:t>s </a:t>
            </a:r>
            <a:r>
              <a:rPr lang="en-NZ" sz="2400" b="0" dirty="0"/>
              <a:t>a </a:t>
            </a:r>
            <a:r>
              <a:rPr lang="en-NZ" sz="2400" b="0" dirty="0" err="1" smtClean="0"/>
              <a:t>mātauranga</a:t>
            </a:r>
            <a:r>
              <a:rPr lang="en-NZ" sz="2400" b="0" dirty="0" smtClean="0"/>
              <a:t> Māori community </a:t>
            </a:r>
            <a:r>
              <a:rPr lang="en-NZ" sz="2400" b="0" dirty="0"/>
              <a:t>mobilisation </a:t>
            </a:r>
            <a:r>
              <a:rPr lang="en-NZ" sz="2400" dirty="0" smtClean="0"/>
              <a:t>model for displacing </a:t>
            </a:r>
            <a:r>
              <a:rPr lang="en-NZ" sz="2400" b="0" dirty="0" smtClean="0"/>
              <a:t>the negative social norms that underpin family violence in Hauraki </a:t>
            </a:r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16832"/>
            <a:ext cx="2808312" cy="3971506"/>
          </a:xfrm>
          <a:prstGeom prst="rect">
            <a:avLst/>
          </a:prstGeom>
        </p:spPr>
      </p:pic>
      <p:pic>
        <p:nvPicPr>
          <p:cNvPr id="6" name="mauri-o-mete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9951" y="2254723"/>
            <a:ext cx="4719799" cy="269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4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l"/>
            <a:r>
              <a:rPr lang="en-NZ" sz="3600" b="1" dirty="0" smtClean="0"/>
              <a:t>Phase 2: exploring the research theme</a:t>
            </a:r>
            <a:endParaRPr lang="en-NZ" sz="3600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83568" y="1556792"/>
            <a:ext cx="7632849" cy="335529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84250" indent="-984250">
              <a:buFont typeface="Arial" panose="020B0604020202020204" pitchFamily="34" charset="0"/>
              <a:buAutoNum type="arabicPlain" startAt="2012"/>
            </a:pPr>
            <a:r>
              <a:rPr lang="en-NZ" dirty="0" smtClean="0"/>
              <a:t>NKK development grant ($10,000) </a:t>
            </a:r>
          </a:p>
          <a:p>
            <a:pPr marL="1441450" lvl="3" indent="-360363">
              <a:spcBef>
                <a:spcPts val="1200"/>
              </a:spcBef>
              <a:buFont typeface="Wingdings" pitchFamily="2" charset="2"/>
              <a:buChar char="§"/>
            </a:pPr>
            <a:r>
              <a:rPr lang="en-NZ" sz="2200" dirty="0"/>
              <a:t>f</a:t>
            </a:r>
            <a:r>
              <a:rPr lang="en-NZ" sz="2200" dirty="0" smtClean="0"/>
              <a:t>or </a:t>
            </a:r>
            <a:r>
              <a:rPr lang="en-NZ" sz="2200" dirty="0" err="1" smtClean="0"/>
              <a:t>iwi</a:t>
            </a:r>
            <a:r>
              <a:rPr lang="en-NZ" sz="2200" dirty="0" smtClean="0"/>
              <a:t>, </a:t>
            </a:r>
            <a:r>
              <a:rPr lang="en-NZ" sz="2200" dirty="0" err="1" smtClean="0"/>
              <a:t>hapū</a:t>
            </a:r>
            <a:r>
              <a:rPr lang="en-NZ" sz="2200" dirty="0" smtClean="0"/>
              <a:t>, community groups</a:t>
            </a:r>
          </a:p>
          <a:p>
            <a:pPr marL="1441450" lvl="3" indent="-360363">
              <a:spcBef>
                <a:spcPts val="1200"/>
              </a:spcBef>
              <a:buFont typeface="Wingdings" pitchFamily="2" charset="2"/>
              <a:buChar char="§"/>
            </a:pPr>
            <a:r>
              <a:rPr lang="en-NZ" sz="2200" dirty="0" smtClean="0"/>
              <a:t>opportunity to investigate a well-defined area of Māori health need </a:t>
            </a:r>
          </a:p>
          <a:p>
            <a:pPr marL="1441450" lvl="3" indent="-360363">
              <a:spcBef>
                <a:spcPts val="1200"/>
              </a:spcBef>
              <a:buFont typeface="Wingdings" pitchFamily="2" charset="2"/>
              <a:buChar char="§"/>
            </a:pPr>
            <a:r>
              <a:rPr lang="en-NZ" sz="2200" dirty="0" smtClean="0"/>
              <a:t>funding to write a proposal  </a:t>
            </a:r>
          </a:p>
          <a:p>
            <a:pPr marL="1898650" lvl="4" indent="-360363">
              <a:spcBef>
                <a:spcPts val="1200"/>
              </a:spcBef>
              <a:buFont typeface="Wingdings" pitchFamily="2" charset="2"/>
              <a:buChar char="ü"/>
            </a:pPr>
            <a:r>
              <a:rPr lang="en-NZ" sz="2200" dirty="0" smtClean="0"/>
              <a:t>literature review</a:t>
            </a:r>
          </a:p>
          <a:p>
            <a:pPr marL="1898650" lvl="4" indent="-360363">
              <a:spcBef>
                <a:spcPts val="1200"/>
              </a:spcBef>
              <a:buFont typeface="Wingdings" pitchFamily="2" charset="2"/>
              <a:buChar char="ü"/>
            </a:pPr>
            <a:r>
              <a:rPr lang="en-NZ" sz="2200" dirty="0" smtClean="0"/>
              <a:t>consultation (clients/local stakeholders)</a:t>
            </a:r>
          </a:p>
          <a:p>
            <a:pPr marL="1898650" lvl="4" indent="-360363">
              <a:spcBef>
                <a:spcPts val="1200"/>
              </a:spcBef>
              <a:buFont typeface="Wingdings" pitchFamily="2" charset="2"/>
              <a:buChar char="ü"/>
            </a:pPr>
            <a:r>
              <a:rPr lang="en-NZ" sz="2200" dirty="0" smtClean="0"/>
              <a:t>peer-review of design, methods, objectives</a:t>
            </a:r>
          </a:p>
          <a:p>
            <a:pPr marL="1898650" lvl="4" indent="-360363">
              <a:spcBef>
                <a:spcPts val="1200"/>
              </a:spcBef>
              <a:buFont typeface="Wingdings" pitchFamily="2" charset="2"/>
              <a:buChar char="ü"/>
            </a:pPr>
            <a:r>
              <a:rPr lang="en-NZ" sz="2200" dirty="0"/>
              <a:t>s</a:t>
            </a:r>
            <a:r>
              <a:rPr lang="en-NZ" sz="2200" dirty="0" smtClean="0"/>
              <a:t>ubmit application within 3 months</a:t>
            </a:r>
          </a:p>
          <a:p>
            <a:pPr marL="1717675" lvl="3" indent="0">
              <a:buFont typeface="Arial" panose="020B0604020202020204" pitchFamily="34" charset="0"/>
              <a:buNone/>
            </a:pPr>
            <a:endParaRPr lang="en-NZ" sz="22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NZ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277607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NZ" sz="3600" b="1" dirty="0" smtClean="0"/>
              <a:t>Phase 4: where to from here?</a:t>
            </a:r>
            <a:endParaRPr lang="en-NZ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6851104" cy="4641379"/>
          </a:xfrm>
        </p:spPr>
        <p:txBody>
          <a:bodyPr>
            <a:normAutofit fontScale="47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en-NZ" dirty="0" smtClean="0"/>
              <a:t>MBIE grant to develop some digital strategies ($25K - $120K) </a:t>
            </a:r>
          </a:p>
          <a:p>
            <a:pPr>
              <a:buFont typeface="Wingdings" pitchFamily="2" charset="2"/>
              <a:buChar char="ü"/>
            </a:pPr>
            <a:endParaRPr lang="en-NZ" dirty="0" smtClean="0"/>
          </a:p>
          <a:p>
            <a:pPr>
              <a:buFont typeface="Wingdings" pitchFamily="2" charset="2"/>
              <a:buChar char="ü"/>
            </a:pPr>
            <a:r>
              <a:rPr lang="en-NZ" dirty="0" smtClean="0"/>
              <a:t>Trust Waikato contribution to  salaries/operations for one year pilot of digital strategies as a community mobilisation resource  ($26K) </a:t>
            </a:r>
          </a:p>
          <a:p>
            <a:pPr>
              <a:buFont typeface="Wingdings" pitchFamily="2" charset="2"/>
              <a:buChar char="ü"/>
            </a:pPr>
            <a:endParaRPr lang="en-NZ" dirty="0" smtClean="0"/>
          </a:p>
          <a:p>
            <a:pPr>
              <a:buFont typeface="Arial Black" pitchFamily="34" charset="0"/>
              <a:buChar char="?"/>
            </a:pPr>
            <a:r>
              <a:rPr lang="en-NZ" dirty="0" smtClean="0"/>
              <a:t>Lotteries Community Sector Research contribution to digital strategies project ($90K)</a:t>
            </a:r>
          </a:p>
          <a:p>
            <a:pPr>
              <a:buFont typeface="Arial Black" pitchFamily="34" charset="0"/>
              <a:buChar char="?"/>
            </a:pPr>
            <a:endParaRPr lang="en-NZ" dirty="0" smtClean="0"/>
          </a:p>
          <a:p>
            <a:pPr>
              <a:buFont typeface="Arial Black" pitchFamily="34" charset="0"/>
              <a:buChar char="X"/>
            </a:pPr>
            <a:r>
              <a:rPr lang="en-NZ" dirty="0" err="1" smtClean="0"/>
              <a:t>EoI</a:t>
            </a:r>
            <a:r>
              <a:rPr lang="en-NZ" dirty="0" smtClean="0"/>
              <a:t> for HRC Project Grant to continue community mobilisation research</a:t>
            </a:r>
          </a:p>
          <a:p>
            <a:pPr>
              <a:buFont typeface="Arial Black" pitchFamily="34" charset="0"/>
              <a:buChar char="X"/>
            </a:pPr>
            <a:endParaRPr lang="en-NZ" dirty="0" smtClean="0"/>
          </a:p>
          <a:p>
            <a:pPr>
              <a:buFont typeface="Arial Black" pitchFamily="34" charset="0"/>
              <a:buChar char="?"/>
            </a:pPr>
            <a:r>
              <a:rPr lang="en-NZ" dirty="0" smtClean="0"/>
              <a:t>other possible funders to continue community mobilisation research</a:t>
            </a:r>
          </a:p>
          <a:p>
            <a:pPr lvl="1">
              <a:buFont typeface="Arial Black" pitchFamily="34" charset="0"/>
              <a:buChar char="?"/>
            </a:pPr>
            <a:r>
              <a:rPr lang="en-NZ" dirty="0" smtClean="0"/>
              <a:t>HRC NKK grant </a:t>
            </a:r>
          </a:p>
          <a:p>
            <a:pPr lvl="1">
              <a:buFont typeface="Arial Black" pitchFamily="34" charset="0"/>
              <a:buChar char="?"/>
            </a:pPr>
            <a:r>
              <a:rPr lang="en-NZ" dirty="0" err="1" smtClean="0"/>
              <a:t>Te</a:t>
            </a:r>
            <a:r>
              <a:rPr lang="en-NZ" dirty="0" smtClean="0"/>
              <a:t> </a:t>
            </a:r>
            <a:r>
              <a:rPr lang="en-NZ" dirty="0" err="1" smtClean="0"/>
              <a:t>Punanga</a:t>
            </a:r>
            <a:r>
              <a:rPr lang="en-NZ" dirty="0" smtClean="0"/>
              <a:t> </a:t>
            </a:r>
            <a:r>
              <a:rPr lang="en-NZ" dirty="0" err="1" smtClean="0"/>
              <a:t>Haumaru</a:t>
            </a:r>
            <a:r>
              <a:rPr lang="en-NZ" dirty="0" smtClean="0"/>
              <a:t> Fund</a:t>
            </a:r>
          </a:p>
          <a:p>
            <a:pPr lvl="1">
              <a:buFont typeface="Arial Black" pitchFamily="34" charset="0"/>
              <a:buChar char="?"/>
            </a:pPr>
            <a:r>
              <a:rPr lang="en-NZ" dirty="0" err="1" smtClean="0"/>
              <a:t>Medibank</a:t>
            </a:r>
            <a:r>
              <a:rPr lang="en-NZ" dirty="0" smtClean="0"/>
              <a:t>  Research Grant</a:t>
            </a:r>
          </a:p>
          <a:p>
            <a:pPr lvl="1">
              <a:buFont typeface="Arial Black" pitchFamily="34" charset="0"/>
              <a:buChar char="?"/>
            </a:pPr>
            <a:r>
              <a:rPr lang="en-NZ" dirty="0" err="1" smtClean="0"/>
              <a:t>Skycity</a:t>
            </a:r>
            <a:r>
              <a:rPr lang="en-NZ" dirty="0" smtClean="0"/>
              <a:t> Community Trust</a:t>
            </a:r>
          </a:p>
          <a:p>
            <a:pPr lvl="1">
              <a:buFont typeface="Arial Black" pitchFamily="34" charset="0"/>
              <a:buChar char="?"/>
            </a:pPr>
            <a:r>
              <a:rPr lang="en-NZ" dirty="0" err="1" smtClean="0"/>
              <a:t>Jetstar</a:t>
            </a:r>
            <a:r>
              <a:rPr lang="en-NZ" dirty="0" smtClean="0"/>
              <a:t> Flying Start </a:t>
            </a:r>
          </a:p>
          <a:p>
            <a:pPr lvl="1">
              <a:buFont typeface="Arial Black" pitchFamily="34" charset="0"/>
              <a:buChar char="?"/>
            </a:pPr>
            <a:r>
              <a:rPr lang="en-NZ" dirty="0" smtClean="0"/>
              <a:t>Lottery Charities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9726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576064"/>
          </a:xfrm>
        </p:spPr>
        <p:txBody>
          <a:bodyPr>
            <a:normAutofit fontScale="90000"/>
          </a:bodyPr>
          <a:lstStyle/>
          <a:p>
            <a:pPr algn="l"/>
            <a:r>
              <a:rPr lang="en-NZ" sz="3600" b="1" dirty="0"/>
              <a:t>l</a:t>
            </a:r>
            <a:r>
              <a:rPr lang="en-NZ" sz="3600" b="1" dirty="0" smtClean="0"/>
              <a:t>iterature review</a:t>
            </a:r>
            <a:endParaRPr lang="en-NZ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0" y="1412776"/>
            <a:ext cx="3430216" cy="5187189"/>
          </a:xfrm>
        </p:spPr>
        <p:txBody>
          <a:bodyPr/>
          <a:lstStyle/>
          <a:p>
            <a:pPr marL="0" indent="0">
              <a:buNone/>
            </a:pPr>
            <a:r>
              <a:rPr lang="en-NZ" sz="2000" b="1" dirty="0" smtClean="0"/>
              <a:t>background</a:t>
            </a:r>
          </a:p>
          <a:p>
            <a:pPr marL="0" indent="0">
              <a:buNone/>
            </a:pPr>
            <a:endParaRPr lang="en-NZ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3275216" y="1412776"/>
            <a:ext cx="2952328" cy="5219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2000" b="1" dirty="0" err="1"/>
              <a:t>t</a:t>
            </a:r>
            <a:r>
              <a:rPr lang="en-NZ" sz="2000" b="1" dirty="0" err="1" smtClean="0"/>
              <a:t>angata</a:t>
            </a:r>
            <a:r>
              <a:rPr lang="en-NZ" sz="2000" b="1" dirty="0" smtClean="0"/>
              <a:t> </a:t>
            </a:r>
            <a:r>
              <a:rPr lang="en-NZ" sz="2000" b="1" dirty="0" err="1" smtClean="0"/>
              <a:t>whenua</a:t>
            </a:r>
            <a:endParaRPr lang="en-NZ" sz="2000" b="1" dirty="0" smtClean="0"/>
          </a:p>
          <a:p>
            <a:pPr marL="444500" lvl="2" indent="0">
              <a:buNone/>
            </a:pPr>
            <a:endParaRPr lang="en-NZ" sz="1000" dirty="0" smtClean="0"/>
          </a:p>
          <a:p>
            <a:endParaRPr lang="en-NZ" sz="1600" dirty="0" smtClean="0"/>
          </a:p>
          <a:p>
            <a:pPr marL="266700" lvl="1" indent="0">
              <a:buNone/>
            </a:pPr>
            <a:endParaRPr lang="en-NZ" sz="1200" dirty="0"/>
          </a:p>
          <a:p>
            <a:pPr marL="444500" lvl="1" indent="-177800"/>
            <a:endParaRPr lang="en-NZ" sz="1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95536" y="764704"/>
            <a:ext cx="849694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3" algn="ctr"/>
            <a:r>
              <a:rPr lang="en-NZ" sz="1600" dirty="0"/>
              <a:t>w</a:t>
            </a:r>
            <a:r>
              <a:rPr lang="en-NZ" sz="1600" dirty="0" smtClean="0"/>
              <a:t>isdom, knowledge &amp; theoretical paradigms from </a:t>
            </a:r>
            <a:r>
              <a:rPr lang="en-NZ" sz="1600" dirty="0" err="1" smtClean="0"/>
              <a:t>tangata</a:t>
            </a:r>
            <a:r>
              <a:rPr lang="en-NZ" sz="1600" dirty="0" smtClean="0"/>
              <a:t> </a:t>
            </a:r>
            <a:r>
              <a:rPr lang="en-NZ" sz="1600" dirty="0" err="1"/>
              <a:t>whenua</a:t>
            </a:r>
            <a:r>
              <a:rPr lang="en-NZ" sz="1600" dirty="0"/>
              <a:t> and other indigenous </a:t>
            </a:r>
            <a:r>
              <a:rPr lang="en-NZ" sz="1600" dirty="0" smtClean="0"/>
              <a:t>peoples</a:t>
            </a:r>
          </a:p>
          <a:p>
            <a:pPr marL="0" lvl="3" algn="ctr"/>
            <a:r>
              <a:rPr lang="en-NZ" sz="1600" dirty="0" smtClean="0"/>
              <a:t>alignment </a:t>
            </a:r>
            <a:r>
              <a:rPr lang="en-NZ" sz="1600" dirty="0"/>
              <a:t>with </a:t>
            </a:r>
            <a:r>
              <a:rPr lang="en-NZ" sz="1600" dirty="0" err="1"/>
              <a:t>Mauri</a:t>
            </a:r>
            <a:r>
              <a:rPr lang="en-NZ" sz="1600" dirty="0"/>
              <a:t> </a:t>
            </a:r>
            <a:r>
              <a:rPr lang="en-NZ" sz="1600" dirty="0" err="1"/>
              <a:t>Ora</a:t>
            </a:r>
            <a:r>
              <a:rPr lang="en-NZ" sz="1600" dirty="0"/>
              <a:t> Framework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7"/>
            <a:ext cx="1591033" cy="345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" y="1916832"/>
            <a:ext cx="299085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6"/>
          <p:cNvSpPr txBox="1">
            <a:spLocks/>
          </p:cNvSpPr>
          <p:nvPr/>
        </p:nvSpPr>
        <p:spPr>
          <a:xfrm>
            <a:off x="6588224" y="1412776"/>
            <a:ext cx="2520280" cy="5187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sz="2000" b="1" dirty="0" smtClean="0"/>
              <a:t>indigenous peoples</a:t>
            </a:r>
          </a:p>
          <a:p>
            <a:pPr marL="176213" indent="-176213">
              <a:buFont typeface="+mj-lt"/>
              <a:buAutoNum type="arabicPeriod"/>
            </a:pPr>
            <a:endParaRPr lang="en-NZ" sz="1100" dirty="0" smtClean="0"/>
          </a:p>
          <a:p>
            <a:pPr marL="0" indent="0">
              <a:buNone/>
            </a:pPr>
            <a:endParaRPr lang="en-NZ" sz="1100" dirty="0" smtClean="0"/>
          </a:p>
          <a:p>
            <a:pPr marL="176213" indent="-176213">
              <a:buFont typeface="+mj-lt"/>
              <a:buAutoNum type="arabicPeriod"/>
            </a:pPr>
            <a:endParaRPr lang="en-NZ" sz="1100" dirty="0" smtClean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347" y="1842080"/>
            <a:ext cx="1682116" cy="151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590" y="4815537"/>
            <a:ext cx="2736769" cy="110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328" y="3298584"/>
            <a:ext cx="1886029" cy="141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10" y="5929808"/>
            <a:ext cx="1477752" cy="748850"/>
          </a:xfrm>
          <a:prstGeom prst="rect">
            <a:avLst/>
          </a:prstGeom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46" y="1991715"/>
            <a:ext cx="3164073" cy="431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26" y="2138986"/>
            <a:ext cx="3104244" cy="441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724" y="1835420"/>
            <a:ext cx="2756943" cy="457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84168" y="6581001"/>
            <a:ext cx="26823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3150" lvl="1" indent="-263525">
              <a:spcBef>
                <a:spcPts val="1200"/>
              </a:spcBef>
            </a:pPr>
            <a:r>
              <a:rPr lang="en-NZ" sz="1200" dirty="0">
                <a:hlinkClick r:id="rId12"/>
              </a:rPr>
              <a:t>www.raisingvoices.com</a:t>
            </a:r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35976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>
            <a:normAutofit fontScale="90000"/>
          </a:bodyPr>
          <a:lstStyle/>
          <a:p>
            <a:pPr algn="l"/>
            <a:r>
              <a:rPr lang="en-NZ" dirty="0" smtClean="0"/>
              <a:t>principle 1: </a:t>
            </a:r>
            <a:r>
              <a:rPr lang="en-NZ" dirty="0"/>
              <a:t>v</a:t>
            </a:r>
            <a:r>
              <a:rPr lang="en-NZ" dirty="0" smtClean="0"/>
              <a:t>iolence is about POWER 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2" y="1268760"/>
            <a:ext cx="7731493" cy="49685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7584" y="1700807"/>
            <a:ext cx="72728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/>
            <a:r>
              <a:rPr lang="en-N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SASA! design </a:t>
            </a:r>
            <a:r>
              <a:rPr lang="en-NZ" sz="2800" dirty="0">
                <a:latin typeface="Arial" panose="020B0604020202020204" pitchFamily="34" charset="0"/>
                <a:cs typeface="Arial" panose="020B0604020202020204" pitchFamily="34" charset="0"/>
              </a:rPr>
              <a:t>logic </a:t>
            </a:r>
            <a:endParaRPr lang="en-N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indent="-176213"/>
            <a:r>
              <a:rPr lang="en-N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N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538" indent="-187325">
              <a:buFont typeface="Wingdings" pitchFamily="2" charset="2"/>
              <a:buChar char="Ø"/>
            </a:pPr>
            <a:r>
              <a:rPr lang="en-NZ" sz="2800" dirty="0">
                <a:latin typeface="Arial" panose="020B0604020202020204" pitchFamily="34" charset="0"/>
                <a:cs typeface="Arial" panose="020B0604020202020204" pitchFamily="34" charset="0"/>
              </a:rPr>
              <a:t>violence is caused by </a:t>
            </a:r>
            <a:r>
              <a:rPr lang="en-N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NZ" sz="2800" dirty="0">
                <a:latin typeface="Arial" panose="020B0604020202020204" pitchFamily="34" charset="0"/>
                <a:cs typeface="Arial" panose="020B0604020202020204" pitchFamily="34" charset="0"/>
              </a:rPr>
              <a:t>imbalance of power </a:t>
            </a:r>
            <a:endParaRPr lang="en-N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538" indent="-187325">
              <a:buFont typeface="Wingdings" pitchFamily="2" charset="2"/>
              <a:buChar char="Ø"/>
            </a:pPr>
            <a:endParaRPr lang="en-N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538" indent="-187325">
              <a:buFont typeface="Wingdings" pitchFamily="2" charset="2"/>
              <a:buChar char="Ø"/>
            </a:pPr>
            <a:r>
              <a:rPr lang="en-NZ" sz="2800" dirty="0">
                <a:latin typeface="Arial" panose="020B0604020202020204" pitchFamily="34" charset="0"/>
                <a:cs typeface="Arial" panose="020B0604020202020204" pitchFamily="34" charset="0"/>
              </a:rPr>
              <a:t>strategies for the prevention of violence must address </a:t>
            </a:r>
            <a:r>
              <a:rPr lang="en-N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NZ" sz="2800" dirty="0">
                <a:latin typeface="Arial" panose="020B0604020202020204" pitchFamily="34" charset="0"/>
                <a:cs typeface="Arial" panose="020B0604020202020204" pitchFamily="34" charset="0"/>
              </a:rPr>
              <a:t>underlying cause </a:t>
            </a:r>
          </a:p>
          <a:p>
            <a:pPr marL="176213"/>
            <a:r>
              <a:rPr lang="en-N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N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13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712968" cy="850106"/>
          </a:xfrm>
        </p:spPr>
        <p:txBody>
          <a:bodyPr>
            <a:normAutofit fontScale="90000"/>
          </a:bodyPr>
          <a:lstStyle/>
          <a:p>
            <a:pPr algn="l"/>
            <a:r>
              <a:rPr lang="en-NZ" dirty="0" smtClean="0"/>
              <a:t>principle 2: power is a social construct </a:t>
            </a:r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32" y="1628800"/>
            <a:ext cx="7849560" cy="4536504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467544" y="1628800"/>
            <a:ext cx="8219256" cy="43924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200" dirty="0" smtClean="0"/>
              <a:t>a social norm is a </a:t>
            </a:r>
            <a:r>
              <a:rPr lang="en-NZ" sz="2200" u="sng" dirty="0" smtClean="0"/>
              <a:t>personal belief</a:t>
            </a:r>
            <a:r>
              <a:rPr lang="en-NZ" sz="2200" dirty="0" smtClean="0"/>
              <a:t> about the things that other people do and think </a:t>
            </a:r>
          </a:p>
          <a:p>
            <a:pPr lvl="1"/>
            <a:r>
              <a:rPr lang="en-NZ" sz="2200" b="1" dirty="0" smtClean="0"/>
              <a:t>descriptive norm </a:t>
            </a:r>
            <a:r>
              <a:rPr lang="en-NZ" sz="2200" dirty="0" smtClean="0"/>
              <a:t>(I do it because other people do it) </a:t>
            </a:r>
          </a:p>
          <a:p>
            <a:pPr lvl="1"/>
            <a:r>
              <a:rPr lang="en-NZ" sz="2200" b="1" dirty="0" smtClean="0"/>
              <a:t>injunctive norm </a:t>
            </a:r>
            <a:r>
              <a:rPr lang="en-NZ" sz="2200" dirty="0" smtClean="0"/>
              <a:t>(I do it because other people think I should do it)</a:t>
            </a:r>
          </a:p>
          <a:p>
            <a:pPr lvl="1"/>
            <a:endParaRPr lang="en-NZ" sz="2200" dirty="0" smtClean="0"/>
          </a:p>
          <a:p>
            <a:r>
              <a:rPr lang="en-NZ" sz="2200" dirty="0" smtClean="0"/>
              <a:t>social norms are held in place by the </a:t>
            </a:r>
            <a:r>
              <a:rPr lang="en-NZ" sz="2200" u="sng" dirty="0" smtClean="0"/>
              <a:t>expectations</a:t>
            </a:r>
            <a:r>
              <a:rPr lang="en-NZ" sz="2200" dirty="0" smtClean="0"/>
              <a:t> of  people in our reference group (</a:t>
            </a:r>
            <a:r>
              <a:rPr lang="en-NZ" sz="2200" dirty="0" err="1" smtClean="0"/>
              <a:t>whānau</a:t>
            </a:r>
            <a:r>
              <a:rPr lang="en-NZ" sz="2200" dirty="0" smtClean="0"/>
              <a:t>, community, friends, workmates, society) </a:t>
            </a:r>
          </a:p>
          <a:p>
            <a:pPr marL="0" indent="0">
              <a:buNone/>
            </a:pPr>
            <a:endParaRPr lang="en-NZ" sz="1100" b="0" dirty="0" smtClean="0"/>
          </a:p>
          <a:p>
            <a:pPr marL="0" indent="0">
              <a:buNone/>
            </a:pPr>
            <a:endParaRPr lang="en-NZ" sz="1000" b="0" dirty="0" smtClean="0"/>
          </a:p>
          <a:p>
            <a:pPr marL="0" indent="0">
              <a:buNone/>
            </a:pPr>
            <a:r>
              <a:rPr lang="en-NZ" sz="1000" b="0" dirty="0" err="1" smtClean="0"/>
              <a:t>Bicchieri</a:t>
            </a:r>
            <a:r>
              <a:rPr lang="en-NZ" sz="1000" b="0" dirty="0" smtClean="0"/>
              <a:t>, C. &amp; Mercier, H. (2014). Norms and Beliefs: How Change Occurs. </a:t>
            </a:r>
            <a:r>
              <a:rPr lang="en-NZ" sz="1000" b="0" i="1" dirty="0" smtClean="0"/>
              <a:t>The Jerusalem Philosophical Quarterly,</a:t>
            </a:r>
            <a:r>
              <a:rPr lang="en-NZ" sz="1000" b="0" dirty="0" smtClean="0"/>
              <a:t> 63 (January): 60-82.</a:t>
            </a:r>
            <a:r>
              <a:rPr lang="en-NZ" sz="1100" b="0" dirty="0" smtClean="0"/>
              <a:t> </a:t>
            </a:r>
          </a:p>
          <a:p>
            <a:endParaRPr lang="en-NZ" dirty="0" smtClean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508548" y="1916832"/>
            <a:ext cx="8137248" cy="331236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NZ" b="0" dirty="0" smtClean="0"/>
              <a:t>SASA! design logic </a:t>
            </a:r>
          </a:p>
          <a:p>
            <a:pPr marL="0" indent="0">
              <a:buFont typeface="Wingdings" pitchFamily="2" charset="2"/>
              <a:buNone/>
            </a:pPr>
            <a:r>
              <a:rPr lang="en-NZ" b="0" dirty="0" smtClean="0"/>
              <a:t> 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NZ" b="0" dirty="0" smtClean="0"/>
              <a:t>violence is upheld by normalised beliefs about power</a:t>
            </a:r>
          </a:p>
          <a:p>
            <a:pPr marL="171450" indent="-171450">
              <a:buFont typeface="Wingdings" pitchFamily="2" charset="2"/>
              <a:buChar char="Ø"/>
            </a:pPr>
            <a:endParaRPr lang="en-NZ" b="0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en-NZ" b="0" dirty="0" smtClean="0"/>
              <a:t>violence is upheld by social norms</a:t>
            </a:r>
          </a:p>
          <a:p>
            <a:pPr marL="171450" indent="-171450">
              <a:buFont typeface="Wingdings" pitchFamily="2" charset="2"/>
              <a:buChar char="Ø"/>
            </a:pPr>
            <a:endParaRPr lang="en-NZ" b="0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en-NZ" b="0" dirty="0" smtClean="0"/>
              <a:t>violence prevention strategies have to target harmful social norms  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3220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74548" cy="648072"/>
          </a:xfrm>
        </p:spPr>
        <p:txBody>
          <a:bodyPr>
            <a:normAutofit fontScale="90000"/>
          </a:bodyPr>
          <a:lstStyle/>
          <a:p>
            <a:pPr algn="l"/>
            <a:r>
              <a:rPr lang="en-NZ" dirty="0" smtClean="0"/>
              <a:t>principle 3: social norms can change</a:t>
            </a:r>
            <a:endParaRPr lang="en-NZ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9" y="1196752"/>
            <a:ext cx="2349952" cy="491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30" y="1196752"/>
            <a:ext cx="3732278" cy="491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708" y="1196752"/>
            <a:ext cx="2253792" cy="491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04248" y="2132856"/>
            <a:ext cx="720080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050" dirty="0"/>
              <a:t>e</a:t>
            </a:r>
            <a:r>
              <a:rPr lang="en-NZ" sz="1050" dirty="0" smtClean="0"/>
              <a:t>stablish team</a:t>
            </a:r>
            <a:endParaRPr lang="en-NZ" sz="1050" dirty="0"/>
          </a:p>
        </p:txBody>
      </p:sp>
      <p:sp>
        <p:nvSpPr>
          <p:cNvPr id="7" name="TextBox 6"/>
          <p:cNvSpPr txBox="1"/>
          <p:nvPr/>
        </p:nvSpPr>
        <p:spPr>
          <a:xfrm>
            <a:off x="6956648" y="2285256"/>
            <a:ext cx="720080" cy="5770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050" dirty="0"/>
              <a:t>g</a:t>
            </a:r>
            <a:r>
              <a:rPr lang="en-NZ" sz="1050" dirty="0" smtClean="0"/>
              <a:t>ather baseline data</a:t>
            </a:r>
            <a:endParaRPr lang="en-NZ" sz="1050" dirty="0"/>
          </a:p>
        </p:txBody>
      </p:sp>
      <p:sp>
        <p:nvSpPr>
          <p:cNvPr id="8" name="TextBox 7"/>
          <p:cNvSpPr txBox="1"/>
          <p:nvPr/>
        </p:nvSpPr>
        <p:spPr>
          <a:xfrm>
            <a:off x="6838230" y="2134007"/>
            <a:ext cx="720080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050" dirty="0"/>
              <a:t>c</a:t>
            </a:r>
            <a:r>
              <a:rPr lang="en-NZ" sz="1050" dirty="0" smtClean="0"/>
              <a:t>reate resources</a:t>
            </a:r>
            <a:endParaRPr lang="en-NZ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7923584" y="2285256"/>
            <a:ext cx="720080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050" dirty="0" smtClean="0"/>
              <a:t>complete surveys</a:t>
            </a:r>
            <a:endParaRPr lang="en-NZ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6638576" y="3098818"/>
            <a:ext cx="885752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050" dirty="0"/>
              <a:t>d</a:t>
            </a:r>
            <a:r>
              <a:rPr lang="en-NZ" sz="1050" dirty="0" smtClean="0"/>
              <a:t>istribute resources</a:t>
            </a:r>
            <a:endParaRPr lang="en-NZ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6830131" y="3308484"/>
            <a:ext cx="838498" cy="5770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050" dirty="0"/>
              <a:t>e</a:t>
            </a:r>
            <a:r>
              <a:rPr lang="en-NZ" sz="1050" dirty="0" smtClean="0"/>
              <a:t>ngage with community</a:t>
            </a:r>
            <a:endParaRPr lang="en-NZ" sz="1050" dirty="0"/>
          </a:p>
        </p:txBody>
      </p:sp>
      <p:sp>
        <p:nvSpPr>
          <p:cNvPr id="14" name="TextBox 13"/>
          <p:cNvSpPr txBox="1"/>
          <p:nvPr/>
        </p:nvSpPr>
        <p:spPr>
          <a:xfrm>
            <a:off x="7887053" y="3076047"/>
            <a:ext cx="838498" cy="5770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050" dirty="0"/>
              <a:t>p</a:t>
            </a:r>
            <a:r>
              <a:rPr lang="en-NZ" sz="1050" dirty="0" smtClean="0"/>
              <a:t>articipate in discussion </a:t>
            </a:r>
            <a:endParaRPr lang="en-NZ" sz="1050" dirty="0"/>
          </a:p>
        </p:txBody>
      </p:sp>
      <p:sp>
        <p:nvSpPr>
          <p:cNvPr id="16" name="TextBox 15"/>
          <p:cNvSpPr txBox="1"/>
          <p:nvPr/>
        </p:nvSpPr>
        <p:spPr>
          <a:xfrm>
            <a:off x="6777270" y="4163147"/>
            <a:ext cx="838498" cy="5770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050" dirty="0">
                <a:solidFill>
                  <a:srgbClr val="FFFF00"/>
                </a:solidFill>
              </a:rPr>
              <a:t>p</a:t>
            </a:r>
            <a:r>
              <a:rPr lang="en-NZ" sz="1050" dirty="0" smtClean="0">
                <a:solidFill>
                  <a:srgbClr val="FFFF00"/>
                </a:solidFill>
              </a:rPr>
              <a:t>articipate in discussion </a:t>
            </a:r>
            <a:endParaRPr lang="en-NZ" sz="105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59578" y="4241762"/>
            <a:ext cx="838498" cy="5770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050" dirty="0">
                <a:solidFill>
                  <a:srgbClr val="FFFF00"/>
                </a:solidFill>
              </a:rPr>
              <a:t>p</a:t>
            </a:r>
            <a:r>
              <a:rPr lang="en-NZ" sz="1050" dirty="0" smtClean="0">
                <a:solidFill>
                  <a:srgbClr val="FFFF00"/>
                </a:solidFill>
              </a:rPr>
              <a:t>articipate in discussion </a:t>
            </a:r>
            <a:endParaRPr lang="en-NZ" sz="105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60492" y="5307000"/>
            <a:ext cx="838498" cy="5770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050" dirty="0">
                <a:solidFill>
                  <a:srgbClr val="FFFF00"/>
                </a:solidFill>
              </a:rPr>
              <a:t>p</a:t>
            </a:r>
            <a:r>
              <a:rPr lang="en-NZ" sz="1050" dirty="0" smtClean="0">
                <a:solidFill>
                  <a:srgbClr val="FFFF00"/>
                </a:solidFill>
              </a:rPr>
              <a:t>articipate in discussion </a:t>
            </a:r>
            <a:endParaRPr lang="en-NZ" sz="105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20707" y="5305021"/>
            <a:ext cx="838498" cy="5770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050" dirty="0">
                <a:solidFill>
                  <a:srgbClr val="FFFF00"/>
                </a:solidFill>
              </a:rPr>
              <a:t>p</a:t>
            </a:r>
            <a:r>
              <a:rPr lang="en-NZ" sz="1050" dirty="0" smtClean="0">
                <a:solidFill>
                  <a:srgbClr val="FFFF00"/>
                </a:solidFill>
              </a:rPr>
              <a:t>articipate in discussion </a:t>
            </a:r>
            <a:endParaRPr lang="en-NZ" sz="105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73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" y="0"/>
            <a:ext cx="9080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10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3411</TotalTime>
  <Words>1711</Words>
  <Application>Microsoft Office PowerPoint</Application>
  <PresentationFormat>On-screen Show (4:3)</PresentationFormat>
  <Paragraphs>346</Paragraphs>
  <Slides>40</Slides>
  <Notes>40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Custom Design</vt:lpstr>
      <vt:lpstr>developing a Community Mobilisation model of violence prevention that works for the Hauraki nation </vt:lpstr>
      <vt:lpstr>Phase one: identifying the need for research</vt:lpstr>
      <vt:lpstr>Māori cultural imperatives</vt:lpstr>
      <vt:lpstr>Phase 2: exploring the research theme</vt:lpstr>
      <vt:lpstr>literature review</vt:lpstr>
      <vt:lpstr>principle 1: violence is about POWER </vt:lpstr>
      <vt:lpstr>principle 2: power is a social construct </vt:lpstr>
      <vt:lpstr>principle 3: social norms can change</vt:lpstr>
      <vt:lpstr>PowerPoint Presentation</vt:lpstr>
      <vt:lpstr>SASA! Outcome Tracking Tool  (completed by the Activist/facilitator/Te Whāriki staff member)  </vt:lpstr>
      <vt:lpstr>SASA! Outcome Tracking Tool  (completed by whānau/community/programme participants)  </vt:lpstr>
      <vt:lpstr>principle 4: critical mass</vt:lpstr>
      <vt:lpstr>Rationale for NKK project grant     </vt:lpstr>
      <vt:lpstr>PowerPoint Presentation</vt:lpstr>
      <vt:lpstr>PowerPoint Presentation</vt:lpstr>
      <vt:lpstr>Project design  </vt:lpstr>
      <vt:lpstr>the vision: a Poutama toolkit</vt:lpstr>
      <vt:lpstr>Poutama messages/events/activities</vt:lpstr>
      <vt:lpstr> the timeframe     </vt:lpstr>
      <vt:lpstr>Phase 3: NKK Project Grant ($187,000) </vt:lpstr>
      <vt:lpstr>identifying Poutama social norms/messages</vt:lpstr>
      <vt:lpstr>PowerPoint Presentation</vt:lpstr>
      <vt:lpstr>another way to Start     </vt:lpstr>
      <vt:lpstr>will a social norms approach work? </vt:lpstr>
      <vt:lpstr>Evidence that social norms are operating in Hauraki</vt:lpstr>
      <vt:lpstr>PowerPoint Presentation</vt:lpstr>
      <vt:lpstr>evidence of feminities (words that are more likely associated with women, n=103) </vt:lpstr>
      <vt:lpstr>PowerPoint Presentation</vt:lpstr>
      <vt:lpstr>PowerPoint Presentation</vt:lpstr>
      <vt:lpstr>designing the prevalence survey</vt:lpstr>
      <vt:lpstr>Designing the the prevalence survey </vt:lpstr>
      <vt:lpstr>PowerPoint Presentation</vt:lpstr>
      <vt:lpstr>PowerPoint Presentation</vt:lpstr>
      <vt:lpstr>PowerPoint Presentation</vt:lpstr>
      <vt:lpstr>PowerPoint Presentation</vt:lpstr>
      <vt:lpstr>Is violence a social norm?</vt:lpstr>
      <vt:lpstr>What have we gained? </vt:lpstr>
      <vt:lpstr>the logic for a Mauri-Ora Revolution</vt:lpstr>
      <vt:lpstr>PowerPoint Presentation</vt:lpstr>
      <vt:lpstr>Phase 4: where to from here?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 Poipoia Tūkino o Hauraki transforming &amp; healing whānau violence in Hauraki</dc:title>
  <dc:creator>Stephanie</dc:creator>
  <cp:lastModifiedBy>Tumana</cp:lastModifiedBy>
  <cp:revision>161</cp:revision>
  <dcterms:created xsi:type="dcterms:W3CDTF">2014-02-17T02:36:37Z</dcterms:created>
  <dcterms:modified xsi:type="dcterms:W3CDTF">2015-10-12T23:16:42Z</dcterms:modified>
</cp:coreProperties>
</file>