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a" ContentType="audio/x-ms-wma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avi" ContentType="video/x-msvideo"/>
  <Default Extension="xlsx" ContentType="application/vnd.openxmlformats-officedocument.spreadsheetml.sheet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1.xml" ContentType="application/vnd.openxmlformats-officedocument.drawingml.chart+xml"/>
  <Override PartName="/ppt/notesSlides/notesSlide28.xml" ContentType="application/vnd.openxmlformats-officedocument.presentationml.notesSlide+xml"/>
  <Override PartName="/ppt/charts/chart2.xml" ContentType="application/vnd.openxmlformats-officedocument.drawingml.chart+xml"/>
  <Override PartName="/ppt/notesSlides/notesSlide29.xml" ContentType="application/vnd.openxmlformats-officedocument.presentationml.notesSlide+xml"/>
  <Override PartName="/ppt/charts/chart3.xml" ContentType="application/vnd.openxmlformats-officedocument.drawingml.chart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704" r:id="rId2"/>
  </p:sldMasterIdLst>
  <p:notesMasterIdLst>
    <p:notesMasterId r:id="rId43"/>
  </p:notesMasterIdLst>
  <p:sldIdLst>
    <p:sldId id="331" r:id="rId3"/>
    <p:sldId id="332" r:id="rId4"/>
    <p:sldId id="295" r:id="rId5"/>
    <p:sldId id="303" r:id="rId6"/>
    <p:sldId id="299" r:id="rId7"/>
    <p:sldId id="304" r:id="rId8"/>
    <p:sldId id="301" r:id="rId9"/>
    <p:sldId id="302" r:id="rId10"/>
    <p:sldId id="306" r:id="rId11"/>
    <p:sldId id="309" r:id="rId12"/>
    <p:sldId id="310" r:id="rId13"/>
    <p:sldId id="307" r:id="rId14"/>
    <p:sldId id="344" r:id="rId15"/>
    <p:sldId id="339" r:id="rId16"/>
    <p:sldId id="338" r:id="rId17"/>
    <p:sldId id="323" r:id="rId18"/>
    <p:sldId id="343" r:id="rId19"/>
    <p:sldId id="289" r:id="rId20"/>
    <p:sldId id="292" r:id="rId21"/>
    <p:sldId id="293" r:id="rId22"/>
    <p:sldId id="291" r:id="rId23"/>
    <p:sldId id="288" r:id="rId24"/>
    <p:sldId id="259" r:id="rId25"/>
    <p:sldId id="312" r:id="rId26"/>
    <p:sldId id="274" r:id="rId27"/>
    <p:sldId id="313" r:id="rId28"/>
    <p:sldId id="284" r:id="rId29"/>
    <p:sldId id="314" r:id="rId30"/>
    <p:sldId id="315" r:id="rId31"/>
    <p:sldId id="316" r:id="rId32"/>
    <p:sldId id="319" r:id="rId33"/>
    <p:sldId id="329" r:id="rId34"/>
    <p:sldId id="340" r:id="rId35"/>
    <p:sldId id="285" r:id="rId36"/>
    <p:sldId id="327" r:id="rId37"/>
    <p:sldId id="317" r:id="rId38"/>
    <p:sldId id="330" r:id="rId39"/>
    <p:sldId id="341" r:id="rId40"/>
    <p:sldId id="342" r:id="rId41"/>
    <p:sldId id="346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3D1E"/>
    <a:srgbClr val="746130"/>
    <a:srgbClr val="382B18"/>
    <a:srgbClr val="725832"/>
    <a:srgbClr val="535251"/>
    <a:srgbClr val="483000"/>
    <a:srgbClr val="6B64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09" autoAdjust="0"/>
    <p:restoredTop sz="94660"/>
  </p:normalViewPr>
  <p:slideViewPr>
    <p:cSldViewPr>
      <p:cViewPr varScale="1">
        <p:scale>
          <a:sx n="72" d="100"/>
          <a:sy n="72" d="100"/>
        </p:scale>
        <p:origin x="714" y="54"/>
      </p:cViewPr>
      <p:guideLst>
        <p:guide orient="horz" pos="2160"/>
        <p:guide pos="2880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-918"/>
    </p:cViewPr>
  </p:sorterViewPr>
  <p:notesViewPr>
    <p:cSldViewPr>
      <p:cViewPr varScale="1">
        <p:scale>
          <a:sx n="58" d="100"/>
          <a:sy n="58" d="100"/>
        </p:scale>
        <p:origin x="2790" y="4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Gender associations of </a:t>
            </a:r>
            <a:r>
              <a:rPr lang="en-US" dirty="0" smtClean="0"/>
              <a:t>words</a:t>
            </a:r>
            <a:r>
              <a:rPr lang="en-US" baseline="0" dirty="0" smtClean="0"/>
              <a:t> </a:t>
            </a:r>
            <a:r>
              <a:rPr lang="en-US" dirty="0"/>
              <a:t>(n=73)</a:t>
            </a:r>
          </a:p>
        </c:rich>
      </c:tx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'prelim stats'!$B$54</c:f>
              <c:strCache>
                <c:ptCount val="1"/>
                <c:pt idx="0">
                  <c:v>tāne (%)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invertIfNegative val="0"/>
          <c:cat>
            <c:strRef>
              <c:f>'prelim stats'!$A$55:$A$67</c:f>
              <c:strCache>
                <c:ptCount val="13"/>
                <c:pt idx="0">
                  <c:v>protector</c:v>
                </c:pt>
                <c:pt idx="1">
                  <c:v>nuturing</c:v>
                </c:pt>
                <c:pt idx="2">
                  <c:v>provider</c:v>
                </c:pt>
                <c:pt idx="3">
                  <c:v>children &amp; housework</c:v>
                </c:pt>
                <c:pt idx="4">
                  <c:v>decision-maker</c:v>
                </c:pt>
                <c:pt idx="5">
                  <c:v>violent</c:v>
                </c:pt>
                <c:pt idx="6">
                  <c:v>leadership</c:v>
                </c:pt>
                <c:pt idx="7">
                  <c:v>romance</c:v>
                </c:pt>
                <c:pt idx="8">
                  <c:v>inferior</c:v>
                </c:pt>
                <c:pt idx="9">
                  <c:v>petty &amp; demanding</c:v>
                </c:pt>
                <c:pt idx="10">
                  <c:v>oppression</c:v>
                </c:pt>
                <c:pt idx="11">
                  <c:v>whakamā</c:v>
                </c:pt>
                <c:pt idx="12">
                  <c:v>partying</c:v>
                </c:pt>
              </c:strCache>
            </c:strRef>
          </c:cat>
          <c:val>
            <c:numRef>
              <c:f>'prelim stats'!$B$55:$B$67</c:f>
              <c:numCache>
                <c:formatCode>General</c:formatCode>
                <c:ptCount val="13"/>
                <c:pt idx="0">
                  <c:v>20.3</c:v>
                </c:pt>
                <c:pt idx="1">
                  <c:v>0</c:v>
                </c:pt>
                <c:pt idx="2">
                  <c:v>11.6</c:v>
                </c:pt>
                <c:pt idx="3">
                  <c:v>1.4</c:v>
                </c:pt>
                <c:pt idx="4">
                  <c:v>17.399999999999999</c:v>
                </c:pt>
                <c:pt idx="5">
                  <c:v>28.8</c:v>
                </c:pt>
                <c:pt idx="6">
                  <c:v>2.9</c:v>
                </c:pt>
                <c:pt idx="7">
                  <c:v>4.3</c:v>
                </c:pt>
                <c:pt idx="8">
                  <c:v>0</c:v>
                </c:pt>
                <c:pt idx="9">
                  <c:v>5.8</c:v>
                </c:pt>
                <c:pt idx="10">
                  <c:v>14.7</c:v>
                </c:pt>
                <c:pt idx="11">
                  <c:v>0</c:v>
                </c:pt>
                <c:pt idx="12">
                  <c:v>15.1</c:v>
                </c:pt>
              </c:numCache>
            </c:numRef>
          </c:val>
        </c:ser>
        <c:ser>
          <c:idx val="1"/>
          <c:order val="1"/>
          <c:tx>
            <c:strRef>
              <c:f>'prelim stats'!$C$54</c:f>
              <c:strCache>
                <c:ptCount val="1"/>
                <c:pt idx="0">
                  <c:v>wāhine (%)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cat>
            <c:strRef>
              <c:f>'prelim stats'!$A$55:$A$67</c:f>
              <c:strCache>
                <c:ptCount val="13"/>
                <c:pt idx="0">
                  <c:v>protector</c:v>
                </c:pt>
                <c:pt idx="1">
                  <c:v>nuturing</c:v>
                </c:pt>
                <c:pt idx="2">
                  <c:v>provider</c:v>
                </c:pt>
                <c:pt idx="3">
                  <c:v>children &amp; housework</c:v>
                </c:pt>
                <c:pt idx="4">
                  <c:v>decision-maker</c:v>
                </c:pt>
                <c:pt idx="5">
                  <c:v>violent</c:v>
                </c:pt>
                <c:pt idx="6">
                  <c:v>leadership</c:v>
                </c:pt>
                <c:pt idx="7">
                  <c:v>romance</c:v>
                </c:pt>
                <c:pt idx="8">
                  <c:v>inferior</c:v>
                </c:pt>
                <c:pt idx="9">
                  <c:v>petty &amp; demanding</c:v>
                </c:pt>
                <c:pt idx="10">
                  <c:v>oppression</c:v>
                </c:pt>
                <c:pt idx="11">
                  <c:v>whakamā</c:v>
                </c:pt>
                <c:pt idx="12">
                  <c:v>partying</c:v>
                </c:pt>
              </c:strCache>
            </c:strRef>
          </c:cat>
          <c:val>
            <c:numRef>
              <c:f>'prelim stats'!$C$55:$C$67</c:f>
              <c:numCache>
                <c:formatCode>General</c:formatCode>
                <c:ptCount val="13"/>
                <c:pt idx="0">
                  <c:v>5.8</c:v>
                </c:pt>
                <c:pt idx="1">
                  <c:v>34.799999999999997</c:v>
                </c:pt>
                <c:pt idx="2">
                  <c:v>11.6</c:v>
                </c:pt>
                <c:pt idx="3">
                  <c:v>44.9</c:v>
                </c:pt>
                <c:pt idx="4">
                  <c:v>14.5</c:v>
                </c:pt>
                <c:pt idx="5">
                  <c:v>1.4</c:v>
                </c:pt>
                <c:pt idx="6">
                  <c:v>10.1</c:v>
                </c:pt>
                <c:pt idx="7">
                  <c:v>20.3</c:v>
                </c:pt>
                <c:pt idx="8">
                  <c:v>31.9</c:v>
                </c:pt>
                <c:pt idx="9">
                  <c:v>24.6</c:v>
                </c:pt>
                <c:pt idx="10">
                  <c:v>2.9</c:v>
                </c:pt>
                <c:pt idx="11">
                  <c:v>11</c:v>
                </c:pt>
                <c:pt idx="12">
                  <c:v>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-1666880880"/>
        <c:axId val="-1391751200"/>
      </c:barChart>
      <c:catAx>
        <c:axId val="-166688088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1391751200"/>
        <c:crosses val="autoZero"/>
        <c:auto val="1"/>
        <c:lblAlgn val="ctr"/>
        <c:lblOffset val="100"/>
        <c:noMultiLvlLbl val="0"/>
      </c:catAx>
      <c:valAx>
        <c:axId val="-1391751200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percent </a:t>
                </a:r>
                <a:r>
                  <a:rPr lang="en-US" sz="1200" baseline="0"/>
                  <a:t> (%)</a:t>
                </a:r>
                <a:endParaRPr lang="en-US" sz="120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1666880880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NZ" dirty="0"/>
              <a:t>Words</a:t>
            </a:r>
            <a:r>
              <a:rPr lang="en-NZ" baseline="0" dirty="0"/>
              <a:t> associated with female gender </a:t>
            </a:r>
          </a:p>
          <a:p>
            <a:pPr>
              <a:defRPr/>
            </a:pPr>
            <a:r>
              <a:rPr lang="en-NZ" baseline="0" dirty="0"/>
              <a:t>by </a:t>
            </a:r>
            <a:r>
              <a:rPr lang="en-NZ" baseline="0" dirty="0" smtClean="0"/>
              <a:t>respondent’s ethnic </a:t>
            </a:r>
            <a:r>
              <a:rPr lang="en-NZ" baseline="0" dirty="0"/>
              <a:t>group  (n= 53)</a:t>
            </a:r>
            <a:endParaRPr lang="en-NZ" dirty="0"/>
          </a:p>
        </c:rich>
      </c:tx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'prelim stats'!$I$19</c:f>
              <c:strCache>
                <c:ptCount val="1"/>
                <c:pt idx="0">
                  <c:v>Māori 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cat>
            <c:strRef>
              <c:f>'prelim stats'!$H$20:$H$32</c:f>
              <c:strCache>
                <c:ptCount val="13"/>
                <c:pt idx="0">
                  <c:v>protector</c:v>
                </c:pt>
                <c:pt idx="1">
                  <c:v>nuturing</c:v>
                </c:pt>
                <c:pt idx="2">
                  <c:v>provider</c:v>
                </c:pt>
                <c:pt idx="3">
                  <c:v>children &amp; housework</c:v>
                </c:pt>
                <c:pt idx="4">
                  <c:v>decision-maker</c:v>
                </c:pt>
                <c:pt idx="5">
                  <c:v>violent</c:v>
                </c:pt>
                <c:pt idx="6">
                  <c:v>leadership</c:v>
                </c:pt>
                <c:pt idx="7">
                  <c:v>romance</c:v>
                </c:pt>
                <c:pt idx="8">
                  <c:v>inferior</c:v>
                </c:pt>
                <c:pt idx="9">
                  <c:v>petty &amp; demanding</c:v>
                </c:pt>
                <c:pt idx="10">
                  <c:v>oppression</c:v>
                </c:pt>
                <c:pt idx="11">
                  <c:v>whakamā</c:v>
                </c:pt>
                <c:pt idx="12">
                  <c:v>partying</c:v>
                </c:pt>
              </c:strCache>
            </c:strRef>
          </c:cat>
          <c:val>
            <c:numRef>
              <c:f>'prelim stats'!$I$20:$I$32</c:f>
              <c:numCache>
                <c:formatCode>General</c:formatCode>
                <c:ptCount val="13"/>
                <c:pt idx="0">
                  <c:v>4.4000000000000004</c:v>
                </c:pt>
                <c:pt idx="1">
                  <c:v>66.7</c:v>
                </c:pt>
                <c:pt idx="2">
                  <c:v>15.6</c:v>
                </c:pt>
                <c:pt idx="3">
                  <c:v>48.9</c:v>
                </c:pt>
                <c:pt idx="4">
                  <c:v>20</c:v>
                </c:pt>
                <c:pt idx="5">
                  <c:v>0</c:v>
                </c:pt>
                <c:pt idx="6">
                  <c:v>11.1</c:v>
                </c:pt>
                <c:pt idx="7">
                  <c:v>20</c:v>
                </c:pt>
                <c:pt idx="8">
                  <c:v>53.3</c:v>
                </c:pt>
                <c:pt idx="9">
                  <c:v>24.4</c:v>
                </c:pt>
                <c:pt idx="10">
                  <c:v>2.2999999999999998</c:v>
                </c:pt>
                <c:pt idx="11">
                  <c:v>8.1999999999999993</c:v>
                </c:pt>
                <c:pt idx="12">
                  <c:v>2</c:v>
                </c:pt>
              </c:numCache>
            </c:numRef>
          </c:val>
        </c:ser>
        <c:ser>
          <c:idx val="1"/>
          <c:order val="1"/>
          <c:tx>
            <c:strRef>
              <c:f>'prelim stats'!$J$19</c:f>
              <c:strCache>
                <c:ptCount val="1"/>
                <c:pt idx="0">
                  <c:v>Pākehā  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invertIfNegative val="0"/>
          <c:cat>
            <c:strRef>
              <c:f>'prelim stats'!$H$20:$H$32</c:f>
              <c:strCache>
                <c:ptCount val="13"/>
                <c:pt idx="0">
                  <c:v>protector</c:v>
                </c:pt>
                <c:pt idx="1">
                  <c:v>nuturing</c:v>
                </c:pt>
                <c:pt idx="2">
                  <c:v>provider</c:v>
                </c:pt>
                <c:pt idx="3">
                  <c:v>children &amp; housework</c:v>
                </c:pt>
                <c:pt idx="4">
                  <c:v>decision-maker</c:v>
                </c:pt>
                <c:pt idx="5">
                  <c:v>violent</c:v>
                </c:pt>
                <c:pt idx="6">
                  <c:v>leadership</c:v>
                </c:pt>
                <c:pt idx="7">
                  <c:v>romance</c:v>
                </c:pt>
                <c:pt idx="8">
                  <c:v>inferior</c:v>
                </c:pt>
                <c:pt idx="9">
                  <c:v>petty &amp; demanding</c:v>
                </c:pt>
                <c:pt idx="10">
                  <c:v>oppression</c:v>
                </c:pt>
                <c:pt idx="11">
                  <c:v>whakamā</c:v>
                </c:pt>
                <c:pt idx="12">
                  <c:v>partying</c:v>
                </c:pt>
              </c:strCache>
            </c:strRef>
          </c:cat>
          <c:val>
            <c:numRef>
              <c:f>'prelim stats'!$J$20:$J$32</c:f>
              <c:numCache>
                <c:formatCode>General</c:formatCode>
                <c:ptCount val="13"/>
                <c:pt idx="0">
                  <c:v>8.3000000000000007</c:v>
                </c:pt>
                <c:pt idx="1">
                  <c:v>62.5</c:v>
                </c:pt>
                <c:pt idx="2">
                  <c:v>4.2</c:v>
                </c:pt>
                <c:pt idx="3">
                  <c:v>37.5</c:v>
                </c:pt>
                <c:pt idx="4">
                  <c:v>4.2</c:v>
                </c:pt>
                <c:pt idx="5">
                  <c:v>4.2</c:v>
                </c:pt>
                <c:pt idx="6">
                  <c:v>8.3000000000000007</c:v>
                </c:pt>
                <c:pt idx="7">
                  <c:v>20.8</c:v>
                </c:pt>
                <c:pt idx="8">
                  <c:v>70.8</c:v>
                </c:pt>
                <c:pt idx="9">
                  <c:v>25</c:v>
                </c:pt>
                <c:pt idx="10">
                  <c:v>4.2</c:v>
                </c:pt>
                <c:pt idx="11">
                  <c:v>16.7</c:v>
                </c:pt>
                <c:pt idx="1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4"/>
        <c:axId val="-1391758816"/>
        <c:axId val="-1391745760"/>
      </c:barChart>
      <c:catAx>
        <c:axId val="-139175881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1391745760"/>
        <c:crosses val="autoZero"/>
        <c:auto val="1"/>
        <c:lblAlgn val="ctr"/>
        <c:lblOffset val="100"/>
        <c:noMultiLvlLbl val="0"/>
      </c:catAx>
      <c:valAx>
        <c:axId val="-1391745760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200"/>
                </a:pPr>
                <a:r>
                  <a:rPr lang="en-NZ" sz="1200"/>
                  <a:t>Percent</a:t>
                </a:r>
                <a:r>
                  <a:rPr lang="en-NZ" sz="1200" baseline="0"/>
                  <a:t> (%)</a:t>
                </a:r>
                <a:endParaRPr lang="en-NZ" sz="120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139175881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 Words</a:t>
            </a:r>
            <a:r>
              <a:rPr lang="en-US" baseline="0" dirty="0"/>
              <a:t> associated with </a:t>
            </a:r>
            <a:r>
              <a:rPr lang="en-US" baseline="0" dirty="0" err="1"/>
              <a:t>Tāne</a:t>
            </a:r>
            <a:r>
              <a:rPr lang="en-US" baseline="0" dirty="0"/>
              <a:t> by </a:t>
            </a:r>
            <a:endParaRPr lang="en-US" baseline="0" dirty="0" smtClean="0"/>
          </a:p>
          <a:p>
            <a:pPr>
              <a:defRPr/>
            </a:pPr>
            <a:r>
              <a:rPr lang="en-US" baseline="0" dirty="0" smtClean="0"/>
              <a:t>respondents </a:t>
            </a:r>
            <a:r>
              <a:rPr lang="en-US" baseline="0" dirty="0"/>
              <a:t>gender (n=73) </a:t>
            </a:r>
            <a:endParaRPr lang="en-US" dirty="0"/>
          </a:p>
        </c:rich>
      </c:tx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'prelim stats'!$I$2</c:f>
              <c:strCache>
                <c:ptCount val="1"/>
                <c:pt idx="0">
                  <c:v>Tāne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invertIfNegative val="0"/>
          <c:cat>
            <c:strRef>
              <c:f>'prelim stats'!$H$3:$H$15</c:f>
              <c:strCache>
                <c:ptCount val="13"/>
                <c:pt idx="0">
                  <c:v>protector</c:v>
                </c:pt>
                <c:pt idx="1">
                  <c:v>nuturing</c:v>
                </c:pt>
                <c:pt idx="2">
                  <c:v>provider</c:v>
                </c:pt>
                <c:pt idx="3">
                  <c:v>children &amp; housework</c:v>
                </c:pt>
                <c:pt idx="4">
                  <c:v>decision-maker</c:v>
                </c:pt>
                <c:pt idx="5">
                  <c:v>violent</c:v>
                </c:pt>
                <c:pt idx="6">
                  <c:v>leadership</c:v>
                </c:pt>
                <c:pt idx="7">
                  <c:v>romance</c:v>
                </c:pt>
                <c:pt idx="8">
                  <c:v>inferior</c:v>
                </c:pt>
                <c:pt idx="9">
                  <c:v>petty &amp; demanding</c:v>
                </c:pt>
                <c:pt idx="10">
                  <c:v>oppression</c:v>
                </c:pt>
                <c:pt idx="11">
                  <c:v>whakamā</c:v>
                </c:pt>
                <c:pt idx="12">
                  <c:v>partying</c:v>
                </c:pt>
              </c:strCache>
            </c:strRef>
          </c:cat>
          <c:val>
            <c:numRef>
              <c:f>'prelim stats'!$I$3:$I$15</c:f>
              <c:numCache>
                <c:formatCode>General</c:formatCode>
                <c:ptCount val="13"/>
                <c:pt idx="0">
                  <c:v>37.5</c:v>
                </c:pt>
                <c:pt idx="1">
                  <c:v>31.3</c:v>
                </c:pt>
                <c:pt idx="2">
                  <c:v>31.3</c:v>
                </c:pt>
                <c:pt idx="3">
                  <c:v>6.3</c:v>
                </c:pt>
                <c:pt idx="4">
                  <c:v>25</c:v>
                </c:pt>
                <c:pt idx="5">
                  <c:v>35</c:v>
                </c:pt>
                <c:pt idx="6">
                  <c:v>6.3</c:v>
                </c:pt>
                <c:pt idx="7">
                  <c:v>6.3</c:v>
                </c:pt>
                <c:pt idx="8">
                  <c:v>31.3</c:v>
                </c:pt>
                <c:pt idx="9">
                  <c:v>6.3</c:v>
                </c:pt>
                <c:pt idx="10">
                  <c:v>6.3</c:v>
                </c:pt>
                <c:pt idx="11">
                  <c:v>0</c:v>
                </c:pt>
                <c:pt idx="12">
                  <c:v>20</c:v>
                </c:pt>
              </c:numCache>
            </c:numRef>
          </c:val>
        </c:ser>
        <c:ser>
          <c:idx val="1"/>
          <c:order val="1"/>
          <c:tx>
            <c:strRef>
              <c:f>'prelim stats'!$J$2</c:f>
              <c:strCache>
                <c:ptCount val="1"/>
                <c:pt idx="0">
                  <c:v>Wāhine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cat>
            <c:strRef>
              <c:f>'prelim stats'!$H$3:$H$15</c:f>
              <c:strCache>
                <c:ptCount val="13"/>
                <c:pt idx="0">
                  <c:v>protector</c:v>
                </c:pt>
                <c:pt idx="1">
                  <c:v>nuturing</c:v>
                </c:pt>
                <c:pt idx="2">
                  <c:v>provider</c:v>
                </c:pt>
                <c:pt idx="3">
                  <c:v>children &amp; housework</c:v>
                </c:pt>
                <c:pt idx="4">
                  <c:v>decision-maker</c:v>
                </c:pt>
                <c:pt idx="5">
                  <c:v>violent</c:v>
                </c:pt>
                <c:pt idx="6">
                  <c:v>leadership</c:v>
                </c:pt>
                <c:pt idx="7">
                  <c:v>romance</c:v>
                </c:pt>
                <c:pt idx="8">
                  <c:v>inferior</c:v>
                </c:pt>
                <c:pt idx="9">
                  <c:v>petty &amp; demanding</c:v>
                </c:pt>
                <c:pt idx="10">
                  <c:v>oppression</c:v>
                </c:pt>
                <c:pt idx="11">
                  <c:v>whakamā</c:v>
                </c:pt>
                <c:pt idx="12">
                  <c:v>partying</c:v>
                </c:pt>
              </c:strCache>
            </c:strRef>
          </c:cat>
          <c:val>
            <c:numRef>
              <c:f>'prelim stats'!$J$3:$J$15</c:f>
              <c:numCache>
                <c:formatCode>General</c:formatCode>
                <c:ptCount val="13"/>
                <c:pt idx="0">
                  <c:v>15.1</c:v>
                </c:pt>
                <c:pt idx="1">
                  <c:v>35.799999999999997</c:v>
                </c:pt>
                <c:pt idx="2">
                  <c:v>5.7</c:v>
                </c:pt>
                <c:pt idx="3">
                  <c:v>0</c:v>
                </c:pt>
                <c:pt idx="4">
                  <c:v>15.1</c:v>
                </c:pt>
                <c:pt idx="5">
                  <c:v>26.4</c:v>
                </c:pt>
                <c:pt idx="6">
                  <c:v>1.9</c:v>
                </c:pt>
                <c:pt idx="7">
                  <c:v>3.8</c:v>
                </c:pt>
                <c:pt idx="8">
                  <c:v>32.1</c:v>
                </c:pt>
                <c:pt idx="9">
                  <c:v>5.7</c:v>
                </c:pt>
                <c:pt idx="10">
                  <c:v>17.3</c:v>
                </c:pt>
                <c:pt idx="11">
                  <c:v>0</c:v>
                </c:pt>
                <c:pt idx="12">
                  <c:v>28.3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"/>
        <c:axId val="-1391750112"/>
        <c:axId val="-1391757728"/>
      </c:barChart>
      <c:catAx>
        <c:axId val="-139175011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1391757728"/>
        <c:crosses val="autoZero"/>
        <c:auto val="1"/>
        <c:lblAlgn val="ctr"/>
        <c:lblOffset val="100"/>
        <c:noMultiLvlLbl val="0"/>
      </c:catAx>
      <c:valAx>
        <c:axId val="-1391757728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/>
                  <a:t>Percent (%)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139175011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599A9F-2852-44F5-A758-19A62BB673C9}" type="datetimeFigureOut">
              <a:rPr lang="en-NZ" smtClean="0"/>
              <a:t>18/12/2014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2934F-3BD8-4E57-BF4C-F42A6DB9938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07358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920314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NZs  much heralded Glenn Inquiry endorses this position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53914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549080"/>
          </a:xfrm>
        </p:spPr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NZ" baseline="0" dirty="0" smtClean="0"/>
              <a:t>In 2012</a:t>
            </a:r>
            <a:r>
              <a:rPr lang="en-NZ" dirty="0" smtClean="0"/>
              <a:t>  Owen Glenn pledged $60m to end child abuse and FV in NZ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NZ" baseline="0" dirty="0" smtClean="0"/>
              <a:t>the so-called Glenn Inquiry has commissioned a number of projects including one that aimed to measure the </a:t>
            </a:r>
            <a:r>
              <a:rPr lang="en-NZ" b="1" baseline="0" dirty="0" smtClean="0"/>
              <a:t>true economic cost</a:t>
            </a:r>
            <a:r>
              <a:rPr lang="en-NZ" baseline="0" dirty="0" smtClean="0"/>
              <a:t> of domestic violence in</a:t>
            </a:r>
            <a:r>
              <a:rPr lang="en-NZ" dirty="0" smtClean="0"/>
              <a:t> our </a:t>
            </a:r>
            <a:r>
              <a:rPr lang="en-NZ" baseline="0" dirty="0" smtClean="0"/>
              <a:t>society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NZ" dirty="0" smtClean="0"/>
              <a:t>P</a:t>
            </a:r>
            <a:r>
              <a:rPr lang="en-NZ" baseline="0" dirty="0" smtClean="0"/>
              <a:t>reviously</a:t>
            </a:r>
            <a:r>
              <a:rPr lang="en-NZ" dirty="0" smtClean="0"/>
              <a:t> this cost was thought to be around  </a:t>
            </a:r>
            <a:r>
              <a:rPr lang="en-NZ" baseline="0" dirty="0" smtClean="0"/>
              <a:t>NZ$1 to $2 billion a year 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NZ" dirty="0" smtClean="0"/>
              <a:t>T</a:t>
            </a:r>
            <a:r>
              <a:rPr lang="en-NZ" baseline="0" dirty="0" smtClean="0"/>
              <a:t>he</a:t>
            </a:r>
            <a:r>
              <a:rPr lang="en-NZ" dirty="0" smtClean="0"/>
              <a:t> Glen Inquiry </a:t>
            </a:r>
            <a:r>
              <a:rPr lang="en-NZ" baseline="0" dirty="0" smtClean="0"/>
              <a:t>produced conservative, moderate and high end scenarios which estimate</a:t>
            </a:r>
            <a:r>
              <a:rPr lang="en-NZ" dirty="0" smtClean="0"/>
              <a:t> family </a:t>
            </a:r>
            <a:r>
              <a:rPr lang="en-NZ" baseline="0" dirty="0" smtClean="0"/>
              <a:t>violence will cost $4.1 </a:t>
            </a:r>
            <a:r>
              <a:rPr lang="en-NZ" dirty="0" smtClean="0"/>
              <a:t>to</a:t>
            </a:r>
            <a:r>
              <a:rPr lang="en-NZ" baseline="0" dirty="0" smtClean="0"/>
              <a:t> $7bn,or NZ$1,509 per capita, in 2014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NZ" baseline="0" dirty="0" smtClean="0"/>
              <a:t>these estimates</a:t>
            </a:r>
            <a:r>
              <a:rPr lang="en-NZ" dirty="0" smtClean="0"/>
              <a:t> calibrate </a:t>
            </a:r>
            <a:r>
              <a:rPr lang="en-NZ" baseline="0" dirty="0" smtClean="0"/>
              <a:t>prevalence rates against the likely</a:t>
            </a:r>
            <a:r>
              <a:rPr lang="en-NZ" dirty="0" smtClean="0"/>
              <a:t> lifetime</a:t>
            </a:r>
            <a:r>
              <a:rPr lang="en-NZ" baseline="0" dirty="0" smtClean="0"/>
              <a:t> impact of</a:t>
            </a:r>
            <a:r>
              <a:rPr lang="en-NZ" dirty="0" smtClean="0"/>
              <a:t> FV for victims, perpetrators and employers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NZ" dirty="0" smtClean="0"/>
              <a:t>For example, </a:t>
            </a:r>
            <a:r>
              <a:rPr lang="en-NZ" baseline="0" dirty="0" smtClean="0"/>
              <a:t>health care costs (5%), productivity issues (14%),</a:t>
            </a:r>
            <a:r>
              <a:rPr lang="en-NZ" dirty="0" smtClean="0"/>
              <a:t> </a:t>
            </a:r>
            <a:r>
              <a:rPr lang="en-NZ" baseline="0" dirty="0" smtClean="0"/>
              <a:t> administration matters</a:t>
            </a:r>
            <a:r>
              <a:rPr lang="en-NZ" dirty="0" smtClean="0"/>
              <a:t> like</a:t>
            </a:r>
            <a:r>
              <a:rPr lang="en-NZ" baseline="0" dirty="0" smtClean="0"/>
              <a:t> income support</a:t>
            </a:r>
            <a:r>
              <a:rPr lang="en-NZ" dirty="0" smtClean="0"/>
              <a:t> and engagement with </a:t>
            </a:r>
            <a:r>
              <a:rPr lang="en-NZ" baseline="0" dirty="0" smtClean="0"/>
              <a:t>Police and court systems</a:t>
            </a:r>
            <a:r>
              <a:rPr lang="en-NZ" dirty="0" smtClean="0"/>
              <a:t> (12%) and </a:t>
            </a:r>
            <a:r>
              <a:rPr lang="en-NZ" baseline="0" dirty="0" smtClean="0"/>
              <a:t>transfer costs like victim/survivor compensation and lost taxes (8%).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NZ" dirty="0" smtClean="0"/>
              <a:t>As we all know, th</a:t>
            </a:r>
            <a:r>
              <a:rPr lang="en-NZ" baseline="0" dirty="0" smtClean="0"/>
              <a:t>e biggest </a:t>
            </a:r>
            <a:r>
              <a:rPr lang="en-NZ" dirty="0" smtClean="0"/>
              <a:t>impact of family violence, </a:t>
            </a:r>
            <a:r>
              <a:rPr lang="en-NZ" baseline="0" dirty="0" smtClean="0"/>
              <a:t>which accounts for 51%</a:t>
            </a:r>
            <a:r>
              <a:rPr lang="en-NZ" dirty="0" smtClean="0"/>
              <a:t> of all costs, is the psychological, emotional and spiritual </a:t>
            </a:r>
            <a:r>
              <a:rPr lang="en-NZ" baseline="0" dirty="0" smtClean="0"/>
              <a:t>suffering that it causes, along with the associated likelihood of premature mortality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NZ" dirty="0" smtClean="0"/>
              <a:t>If the </a:t>
            </a:r>
            <a:r>
              <a:rPr lang="en-NZ" dirty="0" err="1" smtClean="0"/>
              <a:t>govt</a:t>
            </a:r>
            <a:r>
              <a:rPr lang="en-NZ" dirty="0" smtClean="0"/>
              <a:t> </a:t>
            </a:r>
            <a:r>
              <a:rPr lang="en-NZ" dirty="0" err="1" smtClean="0"/>
              <a:t>contines</a:t>
            </a:r>
            <a:r>
              <a:rPr lang="en-NZ" dirty="0" smtClean="0"/>
              <a:t> to deliver services the way they currently do, it is projected the annual costs of FV will climb to $10bn plus by 2018,  this is because … the majority of the </a:t>
            </a:r>
            <a:r>
              <a:rPr lang="en-NZ" dirty="0" err="1" smtClean="0"/>
              <a:t>govts</a:t>
            </a:r>
            <a:r>
              <a:rPr lang="en-NZ" dirty="0" smtClean="0"/>
              <a:t> spending is directed towards responding to symptoms, like an ambulance at the bottom of the cliff, very little is channelled towards the service providers with effective solutions </a:t>
            </a:r>
            <a:endParaRPr lang="en-NZ" baseline="0" dirty="0" smtClean="0"/>
          </a:p>
          <a:p>
            <a:endParaRPr lang="en-NZ" dirty="0" smtClean="0"/>
          </a:p>
          <a:p>
            <a:r>
              <a:rPr lang="en-NZ" dirty="0" smtClean="0"/>
              <a:t>Denise is going to tell you about our solution 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12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80102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13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50374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Changed terminology and vision – instead of saying violence free focus is on healing and recovery 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14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362955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15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823788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Model is about normalising healing not violence</a:t>
            </a:r>
          </a:p>
          <a:p>
            <a:r>
              <a:rPr lang="en-NZ" dirty="0" smtClean="0"/>
              <a:t>Want to know what motivates people to recover from violence and maintain their recovery within a society that’s full of violence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16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12984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17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543696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18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718280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19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413554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20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39152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Our </a:t>
            </a:r>
            <a:r>
              <a:rPr lang="en-NZ" dirty="0" err="1"/>
              <a:t>govt</a:t>
            </a:r>
            <a:r>
              <a:rPr lang="en-NZ" dirty="0"/>
              <a:t> has invested billions of $s in the prevention and elimination of Domestic Violence in </a:t>
            </a:r>
            <a:r>
              <a:rPr lang="en-NZ" dirty="0" smtClean="0"/>
              <a:t>NZ </a:t>
            </a:r>
            <a:endParaRPr lang="en-NZ" dirty="0"/>
          </a:p>
          <a:p>
            <a:pPr marL="171450" indent="-171450">
              <a:buFont typeface="Arial" pitchFamily="34" charset="0"/>
              <a:buChar char="•"/>
            </a:pPr>
            <a:endParaRPr lang="en-NZ" dirty="0"/>
          </a:p>
          <a:p>
            <a:pPr marL="171450" indent="-171450">
              <a:buFont typeface="Arial" pitchFamily="34" charset="0"/>
              <a:buChar char="•"/>
            </a:pPr>
            <a:r>
              <a:rPr lang="en-NZ" dirty="0" smtClean="0"/>
              <a:t>At least 27 laws enacted</a:t>
            </a:r>
            <a:r>
              <a:rPr lang="en-NZ" baseline="0" dirty="0" smtClean="0"/>
              <a:t> </a:t>
            </a:r>
            <a:r>
              <a:rPr lang="en-NZ" dirty="0" smtClean="0"/>
              <a:t>since 1867,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NZ" dirty="0" smtClean="0"/>
              <a:t>18 of which are still in place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NZ" baseline="0" dirty="0" smtClean="0"/>
              <a:t>generally aim to protect the victims </a:t>
            </a:r>
            <a:r>
              <a:rPr lang="en-NZ" dirty="0" smtClean="0"/>
              <a:t>and ensure perpetrator</a:t>
            </a:r>
            <a:r>
              <a:rPr lang="en-NZ" baseline="0" dirty="0" smtClean="0"/>
              <a:t> prosecution</a:t>
            </a:r>
            <a:endParaRPr lang="en-NZ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n-NZ" dirty="0" smtClean="0"/>
              <a:t>Increasingly characterised by </a:t>
            </a:r>
            <a:endParaRPr lang="en-NZ" dirty="0"/>
          </a:p>
          <a:p>
            <a:r>
              <a:rPr lang="en-NZ" dirty="0" smtClean="0"/>
              <a:t>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NZ" dirty="0" smtClean="0"/>
              <a:t>monitoring/screening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NZ" dirty="0" smtClean="0"/>
              <a:t>Draconian definitions of protection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NZ" dirty="0" smtClean="0"/>
              <a:t>inter-agency information sharing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NZ" dirty="0" smtClean="0"/>
              <a:t>Mandatory reporting of suspected abuse, and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NZ" dirty="0" smtClean="0"/>
              <a:t>removal of children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978581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21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557688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22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682908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Earlier this year </a:t>
            </a:r>
            <a:r>
              <a:rPr lang="en-NZ" dirty="0" err="1" smtClean="0"/>
              <a:t>Te</a:t>
            </a:r>
            <a:r>
              <a:rPr lang="en-NZ" dirty="0" smtClean="0"/>
              <a:t> </a:t>
            </a:r>
            <a:r>
              <a:rPr lang="en-NZ" dirty="0" err="1" smtClean="0"/>
              <a:t>Whariki</a:t>
            </a:r>
            <a:r>
              <a:rPr lang="en-NZ" dirty="0" smtClean="0"/>
              <a:t> received an Health Research Council research grant that has given us the opportunity to establish our own evidence base. </a:t>
            </a:r>
          </a:p>
          <a:p>
            <a:endParaRPr lang="en-NZ" dirty="0"/>
          </a:p>
          <a:p>
            <a:r>
              <a:rPr lang="en-NZ" dirty="0" smtClean="0"/>
              <a:t>The research aims to provide </a:t>
            </a:r>
          </a:p>
          <a:p>
            <a:endParaRPr lang="en-NZ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dirty="0" smtClean="0"/>
              <a:t>statistical evidence of validity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dirty="0" smtClean="0"/>
              <a:t>ensure </a:t>
            </a:r>
            <a:r>
              <a:rPr lang="en-NZ" dirty="0" err="1" smtClean="0"/>
              <a:t>matauranga</a:t>
            </a:r>
            <a:r>
              <a:rPr lang="en-NZ" dirty="0" smtClean="0"/>
              <a:t> Maori content and aspirations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dirty="0"/>
              <a:t>a</a:t>
            </a:r>
            <a:r>
              <a:rPr lang="en-NZ" dirty="0" smtClean="0"/>
              <a:t>nd produce a  tool that is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NZ" dirty="0" smtClean="0"/>
              <a:t>meaningful for </a:t>
            </a:r>
            <a:r>
              <a:rPr lang="en-NZ" dirty="0" err="1" smtClean="0"/>
              <a:t>whanau</a:t>
            </a:r>
            <a:endParaRPr lang="en-NZ" dirty="0" smtClean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NZ" dirty="0" smtClean="0"/>
              <a:t>aligns with </a:t>
            </a:r>
            <a:r>
              <a:rPr lang="en-NZ" dirty="0" err="1" smtClean="0"/>
              <a:t>Poutama</a:t>
            </a:r>
            <a:r>
              <a:rPr lang="en-NZ" dirty="0" smtClean="0"/>
              <a:t> and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NZ" dirty="0" smtClean="0"/>
              <a:t>builds on existing strengths and strategies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23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48532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Our decision to explore social norms has been</a:t>
            </a:r>
          </a:p>
          <a:p>
            <a:endParaRPr lang="en-GB" dirty="0"/>
          </a:p>
          <a:p>
            <a:r>
              <a:rPr lang="en-GB" dirty="0" smtClean="0"/>
              <a:t>Inspired by the community mobilisation model of violence prevention that has largely  been developed by Raising Voices in Uganda. </a:t>
            </a:r>
          </a:p>
          <a:p>
            <a:endParaRPr lang="en-GB" dirty="0" smtClean="0"/>
          </a:p>
          <a:p>
            <a:r>
              <a:rPr lang="en-GB" dirty="0" smtClean="0"/>
              <a:t>Community mobilisation is a …</a:t>
            </a:r>
          </a:p>
          <a:p>
            <a:endParaRPr lang="en-GB" dirty="0"/>
          </a:p>
          <a:p>
            <a:r>
              <a:rPr lang="en-GB" dirty="0" smtClean="0"/>
              <a:t>The notion of community mobilisation appealed to us because it captures the nature of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Whariki’s</a:t>
            </a:r>
            <a:r>
              <a:rPr lang="en-GB" dirty="0" smtClean="0"/>
              <a:t> engagement with Hauraki  </a:t>
            </a:r>
          </a:p>
          <a:p>
            <a:endParaRPr lang="en-GB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 smtClean="0"/>
              <a:t>Our work is about mobilising communities to recover from violence 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 smtClean="0"/>
              <a:t>The community mobilisation model enables that investment to measured, monitored and turned into a quantitative evidence base </a:t>
            </a:r>
          </a:p>
          <a:p>
            <a:endParaRPr lang="en-GB" dirty="0"/>
          </a:p>
          <a:p>
            <a:r>
              <a:rPr lang="en-GB" dirty="0" smtClean="0"/>
              <a:t>A social norms approach is also consistent with …</a:t>
            </a:r>
          </a:p>
          <a:p>
            <a:endParaRPr lang="en-GB" dirty="0"/>
          </a:p>
          <a:p>
            <a:pPr lvl="1" fontAlgn="base"/>
            <a:r>
              <a:rPr lang="en-GB" dirty="0"/>
              <a:t>dispel the illusion that </a:t>
            </a:r>
            <a:r>
              <a:rPr lang="en-GB" dirty="0" err="1"/>
              <a:t>whānau</a:t>
            </a:r>
            <a:r>
              <a:rPr lang="en-GB" dirty="0"/>
              <a:t> violence is normal and acceptable  </a:t>
            </a:r>
            <a:endParaRPr lang="en-NZ" dirty="0"/>
          </a:p>
          <a:p>
            <a:pPr lvl="1" fontAlgn="base"/>
            <a:r>
              <a:rPr lang="en-GB" dirty="0"/>
              <a:t>remove opportunities for </a:t>
            </a:r>
            <a:r>
              <a:rPr lang="en-GB" dirty="0" err="1"/>
              <a:t>whānau</a:t>
            </a:r>
            <a:r>
              <a:rPr lang="en-GB" dirty="0"/>
              <a:t> violence to be perpetuated </a:t>
            </a:r>
            <a:endParaRPr lang="en-NZ" dirty="0"/>
          </a:p>
          <a:p>
            <a:pPr lvl="1"/>
            <a:r>
              <a:rPr lang="en-AU" dirty="0"/>
              <a:t>teach transformative practices based on Māori cultural imperatives 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24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90510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Social norms are like a perception about …. </a:t>
            </a:r>
          </a:p>
          <a:p>
            <a:endParaRPr lang="en-NZ" dirty="0"/>
          </a:p>
          <a:p>
            <a:r>
              <a:rPr lang="en-NZ" dirty="0" smtClean="0"/>
              <a:t>There are different types of social norms, for example … </a:t>
            </a:r>
          </a:p>
          <a:p>
            <a:endParaRPr lang="en-NZ" dirty="0"/>
          </a:p>
          <a:p>
            <a:r>
              <a:rPr lang="en-NZ" dirty="0" smtClean="0"/>
              <a:t>In general, it is important to know social norms are ….  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25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072721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Community mobilisation is underpinned by 2 main theoretical paradigms: </a:t>
            </a:r>
          </a:p>
          <a:p>
            <a:endParaRPr lang="en-GB" dirty="0"/>
          </a:p>
          <a:p>
            <a:pPr marL="228600" indent="-228600">
              <a:buFont typeface="+mj-lt"/>
              <a:buAutoNum type="arabicPeriod"/>
            </a:pPr>
            <a:r>
              <a:rPr lang="en-GB" dirty="0" smtClean="0"/>
              <a:t>Firstly, Public health’s trans-theoretical framework of behaviour change which talks about  people moving through 5 main stages (</a:t>
            </a:r>
            <a:r>
              <a:rPr lang="en-GB" dirty="0"/>
              <a:t>pre-contemplation, contemplation, preparation for action, action, maintenance</a:t>
            </a:r>
            <a:r>
              <a:rPr lang="en-GB" dirty="0" smtClean="0"/>
              <a:t>)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GB" dirty="0" smtClean="0"/>
              <a:t>Raising Voices have aligned the objectives of their model with the trans-theoretical framework and </a:t>
            </a:r>
            <a:r>
              <a:rPr lang="en-GB" dirty="0" err="1" smtClean="0"/>
              <a:t>Poutama</a:t>
            </a:r>
            <a:r>
              <a:rPr lang="en-GB" dirty="0" smtClean="0"/>
              <a:t> can do the same  </a:t>
            </a:r>
          </a:p>
          <a:p>
            <a:endParaRPr lang="en-GB" dirty="0"/>
          </a:p>
          <a:p>
            <a:pPr marL="228600" indent="-228600">
              <a:buFont typeface="+mj-lt"/>
              <a:buAutoNum type="arabicPeriod"/>
            </a:pPr>
            <a:r>
              <a:rPr lang="en-GB" dirty="0" smtClean="0"/>
              <a:t>Secondly, community mobilisation is firmly underpinned by Systems </a:t>
            </a:r>
            <a:r>
              <a:rPr lang="en-GB" dirty="0"/>
              <a:t>T</a:t>
            </a:r>
            <a:r>
              <a:rPr lang="en-GB" dirty="0" smtClean="0"/>
              <a:t>heory </a:t>
            </a:r>
            <a:r>
              <a:rPr lang="en-GB" dirty="0"/>
              <a:t>or the ecological model of behaviour change (</a:t>
            </a:r>
            <a:r>
              <a:rPr lang="en-GB" dirty="0" err="1"/>
              <a:t>Bronfenbrenner</a:t>
            </a:r>
            <a:r>
              <a:rPr lang="en-GB" dirty="0"/>
              <a:t>, 1979</a:t>
            </a:r>
            <a:r>
              <a:rPr lang="en-GB" dirty="0" smtClean="0"/>
              <a:t>), which </a:t>
            </a:r>
            <a:br>
              <a:rPr lang="en-GB" dirty="0" smtClean="0"/>
            </a:br>
            <a:r>
              <a:rPr lang="en-GB" dirty="0" smtClean="0"/>
              <a:t>Raising Voices have called Circles of Influence 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628650" lvl="1" indent="-171450">
              <a:buFont typeface="Arial" pitchFamily="34" charset="0"/>
              <a:buChar char="•"/>
            </a:pPr>
            <a:r>
              <a:rPr lang="en-GB" dirty="0" smtClean="0"/>
              <a:t>the </a:t>
            </a:r>
            <a:r>
              <a:rPr lang="en-GB" dirty="0"/>
              <a:t>notion of ripple effects in which small initial inputs, </a:t>
            </a:r>
            <a:r>
              <a:rPr lang="en-GB" dirty="0" smtClean="0"/>
              <a:t>like one person attending  a workshop about violence prevention, can </a:t>
            </a:r>
            <a:r>
              <a:rPr lang="en-GB" dirty="0"/>
              <a:t>trigger </a:t>
            </a:r>
            <a:r>
              <a:rPr lang="en-GB" dirty="0" smtClean="0"/>
              <a:t>much </a:t>
            </a:r>
            <a:r>
              <a:rPr lang="en-GB" dirty="0"/>
              <a:t>larger beneficial effects </a:t>
            </a:r>
            <a:r>
              <a:rPr lang="en-GB" dirty="0" smtClean="0"/>
              <a:t>throughout the community  </a:t>
            </a:r>
            <a:r>
              <a:rPr lang="en-GB" dirty="0"/>
              <a:t>(</a:t>
            </a:r>
            <a:r>
              <a:rPr lang="en-GB" dirty="0" err="1"/>
              <a:t>Beutement</a:t>
            </a:r>
            <a:r>
              <a:rPr lang="en-GB" dirty="0"/>
              <a:t> &amp; </a:t>
            </a:r>
            <a:r>
              <a:rPr lang="en-GB" dirty="0" err="1"/>
              <a:t>Broenner</a:t>
            </a:r>
            <a:r>
              <a:rPr lang="en-GB" dirty="0"/>
              <a:t>, 2010</a:t>
            </a:r>
            <a:r>
              <a:rPr lang="en-GB" dirty="0" smtClean="0"/>
              <a:t>) </a:t>
            </a:r>
          </a:p>
          <a:p>
            <a:pPr marL="171450" indent="-171450">
              <a:buFont typeface="Arial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26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740405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We are just entering a data collection phase but,  </a:t>
            </a:r>
            <a:r>
              <a:rPr lang="en-NZ" dirty="0"/>
              <a:t>i</a:t>
            </a:r>
            <a:r>
              <a:rPr lang="en-NZ" dirty="0" smtClean="0"/>
              <a:t>n essence, our methodologies are aiming to </a:t>
            </a:r>
          </a:p>
          <a:p>
            <a:endParaRPr lang="en-NZ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dirty="0" smtClean="0"/>
              <a:t>Demonstrate the existence of social norms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dirty="0"/>
              <a:t>g</a:t>
            </a:r>
            <a:r>
              <a:rPr lang="en-NZ" dirty="0" smtClean="0"/>
              <a:t>ather some baseline prevalence data that we can use to monitor progress or change in Hauraki  (currently only have national datasets and deficiency based measures)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dirty="0" smtClean="0"/>
              <a:t>re/post pilot of our tool for the measurement of social norms  </a:t>
            </a:r>
          </a:p>
          <a:p>
            <a:endParaRPr lang="en-NZ" dirty="0" smtClean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27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723524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28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590761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29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092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30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5018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NZ" dirty="0" smtClean="0"/>
              <a:t>roughly</a:t>
            </a:r>
            <a:r>
              <a:rPr lang="en-NZ" baseline="0" dirty="0" smtClean="0"/>
              <a:t> 45 </a:t>
            </a:r>
            <a:r>
              <a:rPr lang="en-NZ" baseline="0" dirty="0" err="1" smtClean="0"/>
              <a:t>govt</a:t>
            </a:r>
            <a:r>
              <a:rPr lang="en-NZ" baseline="0" dirty="0" smtClean="0"/>
              <a:t> </a:t>
            </a:r>
            <a:r>
              <a:rPr lang="en-NZ" baseline="0" dirty="0" err="1" smtClean="0"/>
              <a:t>depts</a:t>
            </a:r>
            <a:r>
              <a:rPr lang="en-NZ" baseline="0" dirty="0" smtClean="0"/>
              <a:t>, committees</a:t>
            </a:r>
            <a:r>
              <a:rPr lang="en-NZ" dirty="0"/>
              <a:t> </a:t>
            </a:r>
            <a:r>
              <a:rPr lang="en-NZ" dirty="0" smtClean="0"/>
              <a:t>&amp; </a:t>
            </a:r>
            <a:r>
              <a:rPr lang="en-NZ" baseline="0" dirty="0" smtClean="0"/>
              <a:t>advisory groups have been</a:t>
            </a:r>
            <a:r>
              <a:rPr lang="en-NZ" dirty="0" smtClean="0"/>
              <a:t> involved in the establishment of NZs FV sector </a:t>
            </a:r>
            <a:endParaRPr lang="en-NZ" baseline="0" dirty="0" smtClean="0"/>
          </a:p>
          <a:p>
            <a:pPr marL="628650" lvl="1" indent="-171450">
              <a:buFont typeface="Arial" pitchFamily="34" charset="0"/>
              <a:buChar char="•"/>
            </a:pPr>
            <a:r>
              <a:rPr lang="en-NZ" dirty="0" smtClean="0"/>
              <a:t>Māori representation in decision-making has been evident </a:t>
            </a:r>
            <a:r>
              <a:rPr lang="en-NZ" baseline="0" dirty="0" smtClean="0"/>
              <a:t>since the mid-80s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NZ" baseline="0" dirty="0" smtClean="0"/>
              <a:t>responsibility currently spread across 12 </a:t>
            </a:r>
            <a:r>
              <a:rPr lang="en-NZ" baseline="0" dirty="0" err="1" smtClean="0"/>
              <a:t>govt</a:t>
            </a:r>
            <a:r>
              <a:rPr lang="en-NZ" dirty="0" smtClean="0"/>
              <a:t> agencies including the </a:t>
            </a:r>
            <a:r>
              <a:rPr lang="en-NZ" baseline="0" dirty="0" smtClean="0"/>
              <a:t> Ministries for Māori Development, Women’s Affairs, Pacific Island Affairs &amp; </a:t>
            </a:r>
            <a:r>
              <a:rPr lang="en-NZ" dirty="0"/>
              <a:t>D</a:t>
            </a:r>
            <a:r>
              <a:rPr lang="en-NZ" baseline="0" dirty="0" smtClean="0"/>
              <a:t>isability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NZ" dirty="0" smtClean="0"/>
              <a:t>In recent years, the </a:t>
            </a:r>
            <a:r>
              <a:rPr lang="en-NZ" dirty="0" err="1" smtClean="0"/>
              <a:t>Govt</a:t>
            </a:r>
            <a:r>
              <a:rPr lang="en-NZ" dirty="0" smtClean="0"/>
              <a:t> has started to sign</a:t>
            </a:r>
            <a:r>
              <a:rPr lang="en-NZ" baseline="0" dirty="0" smtClean="0"/>
              <a:t> </a:t>
            </a:r>
            <a:r>
              <a:rPr lang="en-NZ" baseline="0" dirty="0" err="1" smtClean="0"/>
              <a:t>MoUs</a:t>
            </a:r>
            <a:r>
              <a:rPr lang="en-NZ" baseline="0" dirty="0" smtClean="0"/>
              <a:t> </a:t>
            </a:r>
            <a:r>
              <a:rPr lang="en-NZ" dirty="0" smtClean="0"/>
              <a:t>with</a:t>
            </a:r>
            <a:r>
              <a:rPr lang="en-NZ" baseline="0" dirty="0" smtClean="0"/>
              <a:t> </a:t>
            </a:r>
            <a:r>
              <a:rPr lang="en-NZ" dirty="0" smtClean="0"/>
              <a:t>Maori tribes </a:t>
            </a:r>
            <a:r>
              <a:rPr lang="en-NZ" baseline="0" dirty="0" smtClean="0"/>
              <a:t>themselves</a:t>
            </a:r>
            <a:endParaRPr lang="en-NZ" dirty="0" smtClean="0"/>
          </a:p>
          <a:p>
            <a:pPr marL="0" indent="0">
              <a:buFont typeface="Arial" pitchFamily="34" charset="0"/>
              <a:buNone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978581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31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592201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35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815183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38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641656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39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714124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40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33981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NZ" baseline="0" dirty="0" smtClean="0"/>
              <a:t>Over the last few decades, more</a:t>
            </a:r>
            <a:r>
              <a:rPr lang="en-NZ" dirty="0" smtClean="0"/>
              <a:t> than 40</a:t>
            </a:r>
            <a:r>
              <a:rPr lang="en-NZ" baseline="0" dirty="0" smtClean="0"/>
              <a:t> conventions, protocols, </a:t>
            </a:r>
            <a:r>
              <a:rPr lang="en-NZ" dirty="0" smtClean="0"/>
              <a:t>strategic plans and programmes of </a:t>
            </a:r>
            <a:r>
              <a:rPr lang="en-NZ" baseline="0" dirty="0" smtClean="0"/>
              <a:t>action</a:t>
            </a:r>
            <a:r>
              <a:rPr lang="en-NZ" dirty="0" smtClean="0"/>
              <a:t> </a:t>
            </a:r>
            <a:r>
              <a:rPr lang="en-NZ" baseline="0" dirty="0" smtClean="0"/>
              <a:t>have</a:t>
            </a:r>
            <a:r>
              <a:rPr lang="en-NZ" dirty="0" smtClean="0"/>
              <a:t> created the platform for family violence policy implementation </a:t>
            </a:r>
            <a:endParaRPr lang="en-NZ" baseline="0" dirty="0" smtClean="0"/>
          </a:p>
          <a:p>
            <a:pPr marL="0" indent="0">
              <a:buFont typeface="Arial" pitchFamily="34" charset="0"/>
              <a:buNone/>
            </a:pPr>
            <a:r>
              <a:rPr lang="en-NZ" baseline="0" dirty="0" smtClean="0"/>
              <a:t>  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97858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NZ" dirty="0" smtClean="0"/>
              <a:t>Since 1980 the </a:t>
            </a:r>
            <a:r>
              <a:rPr lang="en-NZ" dirty="0" err="1" smtClean="0"/>
              <a:t>govt</a:t>
            </a:r>
            <a:r>
              <a:rPr lang="en-NZ" dirty="0" smtClean="0"/>
              <a:t> has created numerous opportunities for NGO involvement in resource development, crises support, intervention and rehabilitation services </a:t>
            </a:r>
          </a:p>
          <a:p>
            <a:pPr marL="171450" indent="-171450">
              <a:buFont typeface="Arial" pitchFamily="34" charset="0"/>
              <a:buChar char="•"/>
            </a:pPr>
            <a:endParaRPr lang="en-NZ" dirty="0"/>
          </a:p>
          <a:p>
            <a:pPr marL="171450" indent="-171450">
              <a:buFont typeface="Arial" pitchFamily="34" charset="0"/>
              <a:buChar char="•"/>
            </a:pPr>
            <a:r>
              <a:rPr lang="en-NZ" dirty="0" smtClean="0"/>
              <a:t>Hundreds of programmes and campaigns have been developed, rolled out and delivered  by Mainstream, Maori, </a:t>
            </a:r>
            <a:r>
              <a:rPr lang="en-NZ" dirty="0" err="1" smtClean="0"/>
              <a:t>Pasifika</a:t>
            </a:r>
            <a:r>
              <a:rPr lang="en-NZ" dirty="0" smtClean="0"/>
              <a:t> and other minority groups at the  national and community level </a:t>
            </a:r>
          </a:p>
          <a:p>
            <a:pPr marL="171450" indent="-171450">
              <a:buFont typeface="Arial" pitchFamily="34" charset="0"/>
              <a:buChar char="•"/>
            </a:pPr>
            <a:endParaRPr lang="en-NZ" dirty="0"/>
          </a:p>
          <a:p>
            <a:pPr marL="171450" indent="-171450">
              <a:buFont typeface="Arial" pitchFamily="34" charset="0"/>
              <a:buChar char="•"/>
            </a:pPr>
            <a:r>
              <a:rPr lang="en-NZ" dirty="0" smtClean="0"/>
              <a:t>acceptance of </a:t>
            </a:r>
            <a:r>
              <a:rPr lang="en-NZ" dirty="0" err="1" smtClean="0"/>
              <a:t>govt</a:t>
            </a:r>
            <a:r>
              <a:rPr lang="en-NZ" dirty="0" smtClean="0"/>
              <a:t> funding often  has a sting in the tail for voluntary, community-based  organisations, who’s core business is about  imbalances in power and control </a:t>
            </a:r>
          </a:p>
          <a:p>
            <a:pPr marL="171450" indent="-171450">
              <a:buFont typeface="Arial" pitchFamily="34" charset="0"/>
              <a:buChar char="•"/>
            </a:pPr>
            <a:endParaRPr lang="en-NZ" dirty="0"/>
          </a:p>
          <a:p>
            <a:pPr marL="628650" lvl="1" indent="-171450">
              <a:buFont typeface="Arial" pitchFamily="34" charset="0"/>
              <a:buChar char="•"/>
            </a:pPr>
            <a:r>
              <a:rPr lang="en-NZ" dirty="0" smtClean="0"/>
              <a:t>one </a:t>
            </a:r>
            <a:r>
              <a:rPr lang="en-NZ" dirty="0" err="1" smtClean="0"/>
              <a:t>one</a:t>
            </a:r>
            <a:r>
              <a:rPr lang="en-NZ" dirty="0" smtClean="0"/>
              <a:t> hand, </a:t>
            </a:r>
            <a:r>
              <a:rPr lang="en-NZ" dirty="0" err="1" smtClean="0"/>
              <a:t>govt</a:t>
            </a:r>
            <a:r>
              <a:rPr lang="en-NZ" dirty="0" smtClean="0"/>
              <a:t> funding gives employment, structure and certainty</a:t>
            </a:r>
          </a:p>
          <a:p>
            <a:pPr marL="628650" lvl="1" indent="-171450">
              <a:buFont typeface="Arial" pitchFamily="34" charset="0"/>
              <a:buChar char="•"/>
            </a:pPr>
            <a:endParaRPr lang="en-NZ" dirty="0"/>
          </a:p>
          <a:p>
            <a:pPr marL="628650" lvl="1" indent="-171450">
              <a:buFont typeface="Arial" pitchFamily="34" charset="0"/>
              <a:buChar char="•"/>
            </a:pPr>
            <a:r>
              <a:rPr lang="en-NZ" dirty="0" smtClean="0"/>
              <a:t>on the other hand it reduces autonomy and introduces burdensome compliance demands </a:t>
            </a:r>
            <a:r>
              <a:rPr lang="en-NZ" baseline="0" dirty="0" smtClean="0"/>
              <a:t> </a:t>
            </a:r>
          </a:p>
          <a:p>
            <a:endParaRPr lang="en-NZ" dirty="0" smtClean="0"/>
          </a:p>
          <a:p>
            <a:r>
              <a:rPr lang="en-NZ" dirty="0" smtClean="0"/>
              <a:t>  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97858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NZ" dirty="0" smtClean="0"/>
              <a:t>So …  is the </a:t>
            </a:r>
            <a:r>
              <a:rPr lang="en-NZ" dirty="0" err="1" smtClean="0"/>
              <a:t>govts</a:t>
            </a:r>
            <a:r>
              <a:rPr lang="en-NZ" dirty="0" smtClean="0"/>
              <a:t> enormous investment of time and money working? Is it helping to stem the tide of FV that seems to be so particularly characteristic of indigenous communities</a:t>
            </a:r>
          </a:p>
          <a:p>
            <a:pPr marL="171450" indent="-171450">
              <a:buFont typeface="Arial" pitchFamily="34" charset="0"/>
              <a:buChar char="•"/>
            </a:pPr>
            <a:endParaRPr lang="en-NZ" dirty="0"/>
          </a:p>
          <a:p>
            <a:pPr marL="171450" indent="-171450">
              <a:buFont typeface="Arial" pitchFamily="34" charset="0"/>
              <a:buChar char="•"/>
            </a:pPr>
            <a:r>
              <a:rPr lang="en-NZ" dirty="0" smtClean="0"/>
              <a:t>If we look at other countries in the OECD,  it is evident  </a:t>
            </a:r>
          </a:p>
          <a:p>
            <a:pPr marL="171450" indent="-171450">
              <a:buFont typeface="Arial" pitchFamily="34" charset="0"/>
              <a:buChar char="•"/>
            </a:pPr>
            <a:endParaRPr lang="en-NZ" dirty="0"/>
          </a:p>
          <a:p>
            <a:pPr marL="628650" lvl="1" indent="-171450">
              <a:buFont typeface="Arial" pitchFamily="34" charset="0"/>
              <a:buChar char="•"/>
            </a:pPr>
            <a:r>
              <a:rPr lang="en-NZ" dirty="0" smtClean="0"/>
              <a:t>NZ had the 7</a:t>
            </a:r>
            <a:r>
              <a:rPr lang="en-NZ" baseline="30000" dirty="0" smtClean="0"/>
              <a:t>th</a:t>
            </a:r>
            <a:r>
              <a:rPr lang="en-NZ" dirty="0" smtClean="0"/>
              <a:t> highest rate of child deaths from intentional and unintentional injuries in the 1970s</a:t>
            </a:r>
          </a:p>
          <a:p>
            <a:pPr marL="628650" lvl="1" indent="-171450">
              <a:buFont typeface="Arial" pitchFamily="34" charset="0"/>
              <a:buChar char="•"/>
            </a:pPr>
            <a:endParaRPr lang="en-NZ" dirty="0"/>
          </a:p>
          <a:p>
            <a:pPr marL="628650" lvl="1" indent="-171450">
              <a:buFont typeface="Arial" pitchFamily="34" charset="0"/>
              <a:buChar char="•"/>
            </a:pPr>
            <a:r>
              <a:rPr lang="en-NZ" dirty="0" smtClean="0"/>
              <a:t>by 1990 we had the 5</a:t>
            </a:r>
            <a:r>
              <a:rPr lang="en-NZ" baseline="30000" dirty="0" smtClean="0"/>
              <a:t>th</a:t>
            </a:r>
            <a:r>
              <a:rPr lang="en-NZ" dirty="0" smtClean="0"/>
              <a:t> highest rate </a:t>
            </a:r>
          </a:p>
          <a:p>
            <a:pPr marL="628650" lvl="1" indent="-171450">
              <a:buFont typeface="Arial" pitchFamily="34" charset="0"/>
              <a:buChar char="•"/>
            </a:pPr>
            <a:endParaRPr lang="en-NZ" dirty="0" smtClean="0"/>
          </a:p>
          <a:p>
            <a:pPr marL="628650" lvl="1" indent="-171450">
              <a:buFont typeface="Arial" pitchFamily="34" charset="0"/>
              <a:buChar char="•"/>
            </a:pPr>
            <a:r>
              <a:rPr lang="en-NZ" dirty="0"/>
              <a:t>a</a:t>
            </a:r>
            <a:r>
              <a:rPr lang="en-NZ" dirty="0" smtClean="0"/>
              <a:t>nd 20 years later little had changed </a:t>
            </a:r>
          </a:p>
          <a:p>
            <a:pPr marL="628650" lvl="1" indent="-171450">
              <a:buFont typeface="Arial" pitchFamily="34" charset="0"/>
              <a:buChar char="•"/>
            </a:pPr>
            <a:endParaRPr lang="en-NZ" dirty="0"/>
          </a:p>
          <a:p>
            <a:pPr marL="628650" lvl="1" indent="-171450">
              <a:buFont typeface="Arial" pitchFamily="34" charset="0"/>
              <a:buChar char="•"/>
            </a:pPr>
            <a:r>
              <a:rPr lang="en-NZ" dirty="0" smtClean="0"/>
              <a:t>In 2008, we still had the 5</a:t>
            </a:r>
            <a:r>
              <a:rPr lang="en-NZ" baseline="30000" dirty="0" smtClean="0"/>
              <a:t>th</a:t>
            </a:r>
            <a:r>
              <a:rPr lang="en-NZ" dirty="0" smtClean="0"/>
              <a:t> highest rate of child deaths from negligence, maltreatment or physical assault in the OECD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7</a:t>
            </a:fld>
            <a:endParaRPr lang="en-NZ"/>
          </a:p>
        </p:txBody>
      </p:sp>
      <p:sp>
        <p:nvSpPr>
          <p:cNvPr id="5" name="Rectangle 4"/>
          <p:cNvSpPr/>
          <p:nvPr/>
        </p:nvSpPr>
        <p:spPr>
          <a:xfrm>
            <a:off x="4463400" y="2123728"/>
            <a:ext cx="45719" cy="144016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39483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NZ" dirty="0" smtClean="0"/>
              <a:t>Our statistics on IPV are just as grim … </a:t>
            </a:r>
          </a:p>
          <a:p>
            <a:pPr marL="628650" lvl="1" indent="-171450">
              <a:buFont typeface="Arial" pitchFamily="34" charset="0"/>
              <a:buChar char="•"/>
            </a:pPr>
            <a:endParaRPr lang="en-NZ" dirty="0" smtClean="0"/>
          </a:p>
          <a:p>
            <a:pPr marL="628650" lvl="1" indent="-171450">
              <a:buFont typeface="Arial" pitchFamily="34" charset="0"/>
              <a:buChar char="•"/>
            </a:pPr>
            <a:r>
              <a:rPr lang="en-NZ" dirty="0" smtClean="0"/>
              <a:t>In 2005, NZ had the highest prevalence of </a:t>
            </a:r>
            <a:r>
              <a:rPr lang="en-NZ" baseline="0" dirty="0" smtClean="0"/>
              <a:t>intimate partner physical and sexual assault in the OECD, outranking all </a:t>
            </a:r>
            <a:r>
              <a:rPr lang="en-NZ" dirty="0" smtClean="0"/>
              <a:t>other nations by 40 to 90%  </a:t>
            </a:r>
          </a:p>
          <a:p>
            <a:pPr marL="628650" lvl="1" indent="-171450">
              <a:buFont typeface="Arial" pitchFamily="34" charset="0"/>
              <a:buChar char="•"/>
            </a:pPr>
            <a:endParaRPr lang="en-NZ" baseline="0" dirty="0" smtClean="0"/>
          </a:p>
          <a:p>
            <a:pPr marL="628650" lvl="1" indent="-171450">
              <a:buFont typeface="Arial" pitchFamily="34" charset="0"/>
              <a:buChar char="•"/>
            </a:pPr>
            <a:r>
              <a:rPr lang="en-NZ" dirty="0" smtClean="0"/>
              <a:t>in 2009, we still had the 9</a:t>
            </a:r>
            <a:r>
              <a:rPr lang="en-NZ" baseline="30000" dirty="0" smtClean="0"/>
              <a:t>th</a:t>
            </a:r>
            <a:r>
              <a:rPr lang="en-NZ" dirty="0" smtClean="0"/>
              <a:t> highest rate of assault mortality – equivalent to </a:t>
            </a:r>
            <a:r>
              <a:rPr lang="en-NZ" dirty="0" err="1" smtClean="0"/>
              <a:t>Sth</a:t>
            </a:r>
            <a:r>
              <a:rPr lang="en-NZ" dirty="0" smtClean="0"/>
              <a:t> Korea and Greece but quadruple experience in the UIK and Japan 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30628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NZ" dirty="0" smtClean="0"/>
              <a:t>This graph has been compiled from national case summaries published by the  NZ Police, CYF and refuge services</a:t>
            </a:r>
          </a:p>
          <a:p>
            <a:pPr marL="171450" indent="-171450">
              <a:buFont typeface="Arial" pitchFamily="34" charset="0"/>
              <a:buChar char="•"/>
            </a:pPr>
            <a:endParaRPr lang="en-NZ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n-NZ" dirty="0" smtClean="0"/>
              <a:t>To give a more reliable picture, the data has been averaged over 3 year periods</a:t>
            </a:r>
          </a:p>
          <a:p>
            <a:pPr marL="171450" indent="-171450">
              <a:buFont typeface="Arial" pitchFamily="34" charset="0"/>
              <a:buChar char="•"/>
            </a:pPr>
            <a:endParaRPr lang="en-NZ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n-NZ" dirty="0" smtClean="0"/>
              <a:t>since 2006 there has been 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NZ" dirty="0" smtClean="0"/>
              <a:t>100-200 fold increase in the number of</a:t>
            </a:r>
            <a:endParaRPr lang="en-NZ" dirty="0"/>
          </a:p>
          <a:p>
            <a:pPr marL="1085850" lvl="2" indent="-171450">
              <a:buFont typeface="Arial" pitchFamily="34" charset="0"/>
              <a:buChar char="•"/>
            </a:pPr>
            <a:r>
              <a:rPr lang="en-NZ" dirty="0" smtClean="0"/>
              <a:t>Police </a:t>
            </a:r>
            <a:r>
              <a:rPr lang="en-NZ" dirty="0"/>
              <a:t>Safety Orders </a:t>
            </a:r>
            <a:endParaRPr lang="en-NZ" dirty="0" smtClean="0"/>
          </a:p>
          <a:p>
            <a:pPr marL="1085850" lvl="2" indent="-171450">
              <a:buFont typeface="Arial" pitchFamily="34" charset="0"/>
              <a:buChar char="•"/>
            </a:pPr>
            <a:r>
              <a:rPr lang="en-NZ" dirty="0" smtClean="0"/>
              <a:t>CYF notifications, and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NZ" dirty="0"/>
              <a:t>o</a:t>
            </a:r>
            <a:r>
              <a:rPr lang="en-NZ" dirty="0" smtClean="0"/>
              <a:t>ffences for assault on a child </a:t>
            </a:r>
          </a:p>
          <a:p>
            <a:pPr marL="1085850" lvl="2" indent="-171450">
              <a:buFont typeface="Arial" pitchFamily="34" charset="0"/>
              <a:buChar char="•"/>
            </a:pPr>
            <a:endParaRPr lang="en-NZ" dirty="0"/>
          </a:p>
          <a:p>
            <a:pPr marL="628650" lvl="1" indent="-171450">
              <a:buFont typeface="Arial" pitchFamily="34" charset="0"/>
              <a:buChar char="•"/>
            </a:pPr>
            <a:r>
              <a:rPr lang="en-NZ" dirty="0" smtClean="0"/>
              <a:t>70-90% increase in the number of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NZ" dirty="0" smtClean="0"/>
              <a:t>CYF notifications requiring further action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NZ" dirty="0"/>
              <a:t>s</a:t>
            </a:r>
            <a:r>
              <a:rPr lang="en-NZ" dirty="0" smtClean="0"/>
              <a:t>exual offences on a child, and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NZ" dirty="0"/>
              <a:t>a</a:t>
            </a:r>
            <a:r>
              <a:rPr lang="en-NZ" dirty="0" smtClean="0"/>
              <a:t>pprehensions for assault on a child</a:t>
            </a:r>
            <a:endParaRPr lang="en-NZ" dirty="0"/>
          </a:p>
          <a:p>
            <a:pPr marL="628650" lvl="1" indent="-171450">
              <a:buFont typeface="Arial" pitchFamily="34" charset="0"/>
              <a:buChar char="•"/>
            </a:pPr>
            <a:endParaRPr lang="en-NZ" dirty="0"/>
          </a:p>
          <a:p>
            <a:pPr marL="628650" lvl="1" indent="-171450">
              <a:buFont typeface="Arial" pitchFamily="34" charset="0"/>
              <a:buChar char="•"/>
            </a:pPr>
            <a:r>
              <a:rPr lang="en-NZ" dirty="0" smtClean="0"/>
              <a:t>20-30% increase in the number of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NZ" dirty="0" smtClean="0"/>
              <a:t>FV investigations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NZ" dirty="0" smtClean="0"/>
              <a:t>women accessing safe house services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NZ" dirty="0" smtClean="0"/>
              <a:t>children involved in FV investigations and</a:t>
            </a:r>
            <a:endParaRPr lang="en-NZ" dirty="0"/>
          </a:p>
          <a:p>
            <a:pPr marL="1085850" lvl="2" indent="-171450">
              <a:buFont typeface="Arial" pitchFamily="34" charset="0"/>
              <a:buChar char="•"/>
            </a:pPr>
            <a:r>
              <a:rPr lang="en-NZ" dirty="0" smtClean="0"/>
              <a:t>Family Court hearings initiated by either the Domestic Violence Act or Children, Young Persons &amp; their Families Act </a:t>
            </a:r>
          </a:p>
          <a:p>
            <a:endParaRPr lang="en-NZ" dirty="0" smtClean="0"/>
          </a:p>
          <a:p>
            <a:pPr marL="171450" indent="-171450">
              <a:buFont typeface="Arial" pitchFamily="34" charset="0"/>
              <a:buChar char="•"/>
            </a:pPr>
            <a:endParaRPr lang="en-NZ" dirty="0" smtClean="0"/>
          </a:p>
          <a:p>
            <a:endParaRPr lang="en-NZ" dirty="0" smtClean="0"/>
          </a:p>
          <a:p>
            <a:pPr marL="171450" indent="-171450">
              <a:buFont typeface="Arial" pitchFamily="34" charset="0"/>
              <a:buChar char="•"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1774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NZ" dirty="0" smtClean="0"/>
              <a:t>Despite billions and billions of fiscal dollars, the national datasets suggest  little progress towards the elimination of family violence over the last 30 years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NZ" dirty="0" smtClean="0"/>
              <a:t>Its hard to know whether this is really the case, or  the data is just reflecting  a more punitive legal system  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NZ" dirty="0" smtClean="0"/>
              <a:t>Either way, from an indigenous perspective, the national datasets have always had problems, this is just another reason not to trust their information, for example  </a:t>
            </a:r>
          </a:p>
          <a:p>
            <a:r>
              <a:rPr lang="en-NZ" dirty="0" smtClean="0"/>
              <a:t>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NZ" dirty="0" smtClean="0"/>
              <a:t>women and communities know that children are taken away if  CYF or the Police are  informed or </a:t>
            </a:r>
            <a:r>
              <a:rPr lang="en-NZ" dirty="0"/>
              <a:t>involved </a:t>
            </a:r>
            <a:r>
              <a:rPr lang="en-NZ" dirty="0" smtClean="0"/>
              <a:t>in FV events, so there is this silence and, as a result, family </a:t>
            </a:r>
            <a:r>
              <a:rPr lang="en-NZ" dirty="0"/>
              <a:t>violence is grossly under reported in national datasets </a:t>
            </a:r>
            <a:r>
              <a:rPr lang="en-NZ" dirty="0" smtClean="0"/>
              <a:t>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NZ" dirty="0" smtClean="0"/>
              <a:t>national </a:t>
            </a:r>
            <a:r>
              <a:rPr lang="en-NZ" dirty="0"/>
              <a:t>datasets </a:t>
            </a:r>
            <a:r>
              <a:rPr lang="en-NZ" dirty="0" smtClean="0"/>
              <a:t>are also derived </a:t>
            </a:r>
            <a:r>
              <a:rPr lang="en-NZ" dirty="0"/>
              <a:t>from </a:t>
            </a:r>
            <a:r>
              <a:rPr lang="en-NZ" dirty="0" smtClean="0"/>
              <a:t>negative statistics like perpetrator apprehensions and prosecutions, child placements and use of FV services – the system is deficit based, it has been designed to measure deficiencies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NZ" dirty="0" smtClean="0"/>
              <a:t>And can, therefore, mask or not recognise important indicators of positive changes that may be occurring within the local  community, such as an attitude or behaviour change</a:t>
            </a:r>
            <a:endParaRPr lang="en-NZ" dirty="0"/>
          </a:p>
          <a:p>
            <a:pPr marL="685800" lvl="1" indent="-228600">
              <a:buFont typeface="+mj-lt"/>
              <a:buAutoNum type="arabicPeriod"/>
            </a:pPr>
            <a:r>
              <a:rPr lang="en-NZ" dirty="0" smtClean="0"/>
              <a:t>The national datasets are not responsive to </a:t>
            </a:r>
            <a:r>
              <a:rPr lang="en-NZ" dirty="0" err="1" smtClean="0"/>
              <a:t>mātauranga</a:t>
            </a:r>
            <a:r>
              <a:rPr lang="en-NZ" dirty="0" smtClean="0"/>
              <a:t> Māori indicators of progress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NZ" dirty="0" smtClean="0"/>
              <a:t>which means they </a:t>
            </a:r>
            <a:r>
              <a:rPr lang="en-NZ" b="1" dirty="0" smtClean="0"/>
              <a:t>do not measure, acknowledge or recognise indigenous indicators of </a:t>
            </a:r>
            <a:r>
              <a:rPr lang="en-NZ" dirty="0" smtClean="0"/>
              <a:t>success such as the transformative outcomes of </a:t>
            </a:r>
            <a:r>
              <a:rPr lang="en-GB" dirty="0" smtClean="0"/>
              <a:t>awareness raising, small group work and programme delivery </a:t>
            </a:r>
            <a:r>
              <a:rPr lang="en-NZ" dirty="0" smtClean="0"/>
              <a:t>     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2934F-3BD8-4E57-BF4C-F42A6DB9938D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50476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33274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397ECB-1793-4BCB-A147-519975C71528}" type="datetimeFigureOut">
              <a:rPr lang="en-NZ" smtClean="0"/>
              <a:pPr/>
              <a:t>18/12/2014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1760" y="6356350"/>
            <a:ext cx="360804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02AB-236D-49BB-BAF7-C89D997255BC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22599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397ECB-1793-4BCB-A147-519975C71528}" type="datetimeFigureOut">
              <a:rPr lang="en-NZ" smtClean="0"/>
              <a:pPr/>
              <a:t>18/12/2014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1760" y="6356350"/>
            <a:ext cx="360804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02AB-236D-49BB-BAF7-C89D997255BC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22594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A842BA-FA52-4424-A1CA-6116A35F48E1}" type="datetimeFigureOut">
              <a:rPr lang="en-NZ" smtClean="0"/>
              <a:pPr/>
              <a:t>18/12/2014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11760" y="6356350"/>
            <a:ext cx="360804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301F3-38D7-4921-BA1F-EBDDC61B63C1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32996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23870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397ECB-1793-4BCB-A147-519975C71528}" type="datetimeFigureOut">
              <a:rPr lang="en-NZ" smtClean="0">
                <a:solidFill>
                  <a:prstClr val="black"/>
                </a:solidFill>
              </a:rPr>
              <a:pPr/>
              <a:t>18/12/2014</a:t>
            </a:fld>
            <a:endParaRPr lang="en-NZ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1760" y="6453336"/>
            <a:ext cx="6264696" cy="268139"/>
          </a:xfrm>
          <a:prstGeom prst="rect">
            <a:avLst/>
          </a:prstGeom>
        </p:spPr>
        <p:txBody>
          <a:bodyPr/>
          <a:lstStyle>
            <a:lvl1pPr>
              <a:defRPr sz="1400" b="1"/>
            </a:lvl1pPr>
          </a:lstStyle>
          <a:p>
            <a:endParaRPr lang="en-NZ" dirty="0">
              <a:solidFill>
                <a:prstClr val="black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805264"/>
            <a:ext cx="1273943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2022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397ECB-1793-4BCB-A147-519975C71528}" type="datetimeFigureOut">
              <a:rPr lang="en-NZ" smtClean="0">
                <a:solidFill>
                  <a:prstClr val="black"/>
                </a:solidFill>
              </a:rPr>
              <a:pPr/>
              <a:t>18/12/2014</a:t>
            </a:fld>
            <a:endParaRPr lang="en-NZ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1760" y="6356350"/>
            <a:ext cx="3608040" cy="365125"/>
          </a:xfrm>
          <a:prstGeom prst="rect">
            <a:avLst/>
          </a:prstGeom>
        </p:spPr>
        <p:txBody>
          <a:bodyPr/>
          <a:lstStyle/>
          <a:p>
            <a:endParaRPr lang="en-NZ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02AB-236D-49BB-BAF7-C89D997255BC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5880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397ECB-1793-4BCB-A147-519975C71528}" type="datetimeFigureOut">
              <a:rPr lang="en-NZ" smtClean="0">
                <a:solidFill>
                  <a:prstClr val="black"/>
                </a:solidFill>
              </a:rPr>
              <a:pPr/>
              <a:t>18/12/2014</a:t>
            </a:fld>
            <a:endParaRPr lang="en-NZ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11760" y="6356350"/>
            <a:ext cx="3608040" cy="365125"/>
          </a:xfrm>
          <a:prstGeom prst="rect">
            <a:avLst/>
          </a:prstGeom>
        </p:spPr>
        <p:txBody>
          <a:bodyPr/>
          <a:lstStyle/>
          <a:p>
            <a:endParaRPr lang="en-NZ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02AB-236D-49BB-BAF7-C89D997255BC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8038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397ECB-1793-4BCB-A147-519975C71528}" type="datetimeFigureOut">
              <a:rPr lang="en-NZ" smtClean="0">
                <a:solidFill>
                  <a:prstClr val="black"/>
                </a:solidFill>
              </a:rPr>
              <a:pPr/>
              <a:t>18/12/2014</a:t>
            </a:fld>
            <a:endParaRPr lang="en-NZ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411760" y="6356350"/>
            <a:ext cx="3608040" cy="365125"/>
          </a:xfrm>
          <a:prstGeom prst="rect">
            <a:avLst/>
          </a:prstGeom>
        </p:spPr>
        <p:txBody>
          <a:bodyPr/>
          <a:lstStyle/>
          <a:p>
            <a:endParaRPr lang="en-NZ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02AB-236D-49BB-BAF7-C89D997255BC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8779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397ECB-1793-4BCB-A147-519975C71528}" type="datetimeFigureOut">
              <a:rPr lang="en-NZ" smtClean="0">
                <a:solidFill>
                  <a:prstClr val="black"/>
                </a:solidFill>
              </a:rPr>
              <a:pPr/>
              <a:t>18/12/2014</a:t>
            </a:fld>
            <a:endParaRPr lang="en-NZ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11760" y="6356350"/>
            <a:ext cx="3608040" cy="365125"/>
          </a:xfrm>
          <a:prstGeom prst="rect">
            <a:avLst/>
          </a:prstGeom>
        </p:spPr>
        <p:txBody>
          <a:bodyPr/>
          <a:lstStyle/>
          <a:p>
            <a:endParaRPr lang="en-NZ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02AB-236D-49BB-BAF7-C89D997255BC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9475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397ECB-1793-4BCB-A147-519975C71528}" type="datetimeFigureOut">
              <a:rPr lang="en-NZ" smtClean="0">
                <a:solidFill>
                  <a:prstClr val="black"/>
                </a:solidFill>
              </a:rPr>
              <a:pPr/>
              <a:t>18/12/2014</a:t>
            </a:fld>
            <a:endParaRPr lang="en-NZ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411760" y="6356350"/>
            <a:ext cx="3608040" cy="365125"/>
          </a:xfrm>
          <a:prstGeom prst="rect">
            <a:avLst/>
          </a:prstGeom>
        </p:spPr>
        <p:txBody>
          <a:bodyPr/>
          <a:lstStyle/>
          <a:p>
            <a:endParaRPr lang="en-NZ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02AB-236D-49BB-BAF7-C89D997255BC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363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397ECB-1793-4BCB-A147-519975C71528}" type="datetimeFigureOut">
              <a:rPr lang="en-NZ" smtClean="0"/>
              <a:pPr/>
              <a:t>18/12/2014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1760" y="6453336"/>
            <a:ext cx="6264696" cy="268139"/>
          </a:xfrm>
          <a:prstGeom prst="rect">
            <a:avLst/>
          </a:prstGeom>
        </p:spPr>
        <p:txBody>
          <a:bodyPr/>
          <a:lstStyle>
            <a:lvl1pPr>
              <a:defRPr sz="1400" b="1"/>
            </a:lvl1pPr>
          </a:lstStyle>
          <a:p>
            <a:endParaRPr lang="en-NZ" dirty="0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057" y="5740692"/>
            <a:ext cx="1273943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6679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397ECB-1793-4BCB-A147-519975C71528}" type="datetimeFigureOut">
              <a:rPr lang="en-NZ" smtClean="0">
                <a:solidFill>
                  <a:prstClr val="black"/>
                </a:solidFill>
              </a:rPr>
              <a:pPr/>
              <a:t>18/12/2014</a:t>
            </a:fld>
            <a:endParaRPr lang="en-NZ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11760" y="6356350"/>
            <a:ext cx="3608040" cy="365125"/>
          </a:xfrm>
          <a:prstGeom prst="rect">
            <a:avLst/>
          </a:prstGeom>
        </p:spPr>
        <p:txBody>
          <a:bodyPr/>
          <a:lstStyle/>
          <a:p>
            <a:endParaRPr lang="en-NZ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02AB-236D-49BB-BAF7-C89D997255BC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0094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397ECB-1793-4BCB-A147-519975C71528}" type="datetimeFigureOut">
              <a:rPr lang="en-NZ" smtClean="0">
                <a:solidFill>
                  <a:prstClr val="black"/>
                </a:solidFill>
              </a:rPr>
              <a:pPr/>
              <a:t>18/12/2014</a:t>
            </a:fld>
            <a:endParaRPr lang="en-NZ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11760" y="6356350"/>
            <a:ext cx="3608040" cy="365125"/>
          </a:xfrm>
          <a:prstGeom prst="rect">
            <a:avLst/>
          </a:prstGeom>
        </p:spPr>
        <p:txBody>
          <a:bodyPr/>
          <a:lstStyle/>
          <a:p>
            <a:endParaRPr lang="en-NZ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02AB-236D-49BB-BAF7-C89D997255BC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7332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397ECB-1793-4BCB-A147-519975C71528}" type="datetimeFigureOut">
              <a:rPr lang="en-NZ" smtClean="0">
                <a:solidFill>
                  <a:prstClr val="black"/>
                </a:solidFill>
              </a:rPr>
              <a:pPr/>
              <a:t>18/12/2014</a:t>
            </a:fld>
            <a:endParaRPr lang="en-NZ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1760" y="6356350"/>
            <a:ext cx="3608040" cy="365125"/>
          </a:xfrm>
          <a:prstGeom prst="rect">
            <a:avLst/>
          </a:prstGeom>
        </p:spPr>
        <p:txBody>
          <a:bodyPr/>
          <a:lstStyle/>
          <a:p>
            <a:endParaRPr lang="en-NZ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02AB-236D-49BB-BAF7-C89D997255BC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8733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397ECB-1793-4BCB-A147-519975C71528}" type="datetimeFigureOut">
              <a:rPr lang="en-NZ" smtClean="0">
                <a:solidFill>
                  <a:prstClr val="black"/>
                </a:solidFill>
              </a:rPr>
              <a:pPr/>
              <a:t>18/12/2014</a:t>
            </a:fld>
            <a:endParaRPr lang="en-NZ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1760" y="6356350"/>
            <a:ext cx="3608040" cy="365125"/>
          </a:xfrm>
          <a:prstGeom prst="rect">
            <a:avLst/>
          </a:prstGeom>
        </p:spPr>
        <p:txBody>
          <a:bodyPr/>
          <a:lstStyle/>
          <a:p>
            <a:endParaRPr lang="en-NZ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02AB-236D-49BB-BAF7-C89D997255BC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541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397ECB-1793-4BCB-A147-519975C71528}" type="datetimeFigureOut">
              <a:rPr lang="en-NZ" smtClean="0"/>
              <a:pPr/>
              <a:t>18/12/2014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1760" y="6356350"/>
            <a:ext cx="360804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02AB-236D-49BB-BAF7-C89D997255BC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36725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397ECB-1793-4BCB-A147-519975C71528}" type="datetimeFigureOut">
              <a:rPr lang="en-NZ" smtClean="0"/>
              <a:pPr/>
              <a:t>18/12/2014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11760" y="6356350"/>
            <a:ext cx="360804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02AB-236D-49BB-BAF7-C89D997255BC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62863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397ECB-1793-4BCB-A147-519975C71528}" type="datetimeFigureOut">
              <a:rPr lang="en-NZ" smtClean="0"/>
              <a:pPr/>
              <a:t>18/12/2014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411760" y="6356350"/>
            <a:ext cx="360804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02AB-236D-49BB-BAF7-C89D997255BC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41446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397ECB-1793-4BCB-A147-519975C71528}" type="datetimeFigureOut">
              <a:rPr lang="en-NZ" smtClean="0"/>
              <a:pPr/>
              <a:t>18/12/2014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11760" y="6356350"/>
            <a:ext cx="360804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02AB-236D-49BB-BAF7-C89D997255BC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70800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397ECB-1793-4BCB-A147-519975C71528}" type="datetimeFigureOut">
              <a:rPr lang="en-NZ" smtClean="0"/>
              <a:pPr/>
              <a:t>18/12/2014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411760" y="6356350"/>
            <a:ext cx="360804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02AB-236D-49BB-BAF7-C89D997255BC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80256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397ECB-1793-4BCB-A147-519975C71528}" type="datetimeFigureOut">
              <a:rPr lang="en-NZ" smtClean="0"/>
              <a:pPr/>
              <a:t>18/12/2014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11760" y="6356350"/>
            <a:ext cx="360804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02AB-236D-49BB-BAF7-C89D997255BC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7589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397ECB-1793-4BCB-A147-519975C71528}" type="datetimeFigureOut">
              <a:rPr lang="en-NZ" smtClean="0"/>
              <a:pPr/>
              <a:t>18/12/2014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11760" y="6356350"/>
            <a:ext cx="360804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02AB-236D-49BB-BAF7-C89D997255BC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46670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08104" y="6237312"/>
            <a:ext cx="3178696" cy="4841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NZ" dirty="0" err="1" smtClean="0"/>
              <a:t>Te</a:t>
            </a:r>
            <a:r>
              <a:rPr lang="en-NZ" dirty="0" smtClean="0"/>
              <a:t> </a:t>
            </a:r>
            <a:r>
              <a:rPr lang="en-NZ" dirty="0" err="1" smtClean="0"/>
              <a:t>Poipoia</a:t>
            </a:r>
            <a:r>
              <a:rPr lang="en-NZ" dirty="0" smtClean="0"/>
              <a:t> </a:t>
            </a:r>
            <a:r>
              <a:rPr lang="en-NZ" dirty="0" err="1" smtClean="0"/>
              <a:t>Tūkino</a:t>
            </a:r>
            <a:r>
              <a:rPr lang="en-NZ" dirty="0" smtClean="0"/>
              <a:t> o Hauraki </a:t>
            </a:r>
          </a:p>
          <a:p>
            <a:r>
              <a:rPr lang="en-NZ" dirty="0" smtClean="0"/>
              <a:t>(healing &amp; transforming </a:t>
            </a:r>
            <a:r>
              <a:rPr lang="en-NZ" dirty="0" err="1" smtClean="0"/>
              <a:t>whānau</a:t>
            </a:r>
            <a:r>
              <a:rPr lang="en-NZ" dirty="0" smtClean="0"/>
              <a:t>)</a:t>
            </a:r>
            <a:endParaRPr lang="en-NZ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-68000"/>
                    </a14:imgEffect>
                    <a14:imgEffect>
                      <a14:saturation sa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95537" y="6119101"/>
            <a:ext cx="1800199" cy="74125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30614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703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08104" y="6237312"/>
            <a:ext cx="3178696" cy="4841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NZ" dirty="0" err="1" smtClean="0">
                <a:solidFill>
                  <a:prstClr val="black">
                    <a:tint val="75000"/>
                  </a:prstClr>
                </a:solidFill>
              </a:rPr>
              <a:t>Te</a:t>
            </a:r>
            <a:r>
              <a:rPr lang="en-NZ" dirty="0" smtClean="0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en-NZ" dirty="0" err="1" smtClean="0">
                <a:solidFill>
                  <a:prstClr val="black">
                    <a:tint val="75000"/>
                  </a:prstClr>
                </a:solidFill>
              </a:rPr>
              <a:t>Poipoia</a:t>
            </a:r>
            <a:r>
              <a:rPr lang="en-NZ" dirty="0" smtClean="0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en-NZ" dirty="0" err="1" smtClean="0">
                <a:solidFill>
                  <a:prstClr val="black">
                    <a:tint val="75000"/>
                  </a:prstClr>
                </a:solidFill>
              </a:rPr>
              <a:t>Tūkino</a:t>
            </a:r>
            <a:r>
              <a:rPr lang="en-NZ" dirty="0" smtClean="0">
                <a:solidFill>
                  <a:prstClr val="black">
                    <a:tint val="75000"/>
                  </a:prstClr>
                </a:solidFill>
              </a:rPr>
              <a:t> o Hauraki </a:t>
            </a:r>
          </a:p>
          <a:p>
            <a:r>
              <a:rPr lang="en-NZ" dirty="0" smtClean="0">
                <a:solidFill>
                  <a:prstClr val="black">
                    <a:tint val="75000"/>
                  </a:prstClr>
                </a:solidFill>
              </a:rPr>
              <a:t>(healing &amp; transforming </a:t>
            </a:r>
            <a:r>
              <a:rPr lang="en-NZ" dirty="0" err="1" smtClean="0">
                <a:solidFill>
                  <a:prstClr val="black">
                    <a:tint val="75000"/>
                  </a:prstClr>
                </a:solidFill>
              </a:rPr>
              <a:t>whānau</a:t>
            </a:r>
            <a:r>
              <a:rPr lang="en-NZ" dirty="0" smtClean="0">
                <a:solidFill>
                  <a:prstClr val="black">
                    <a:tint val="75000"/>
                  </a:prstClr>
                </a:solidFill>
              </a:rPr>
              <a:t>)</a:t>
            </a:r>
            <a:endParaRPr lang="en-NZ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68000"/>
                    </a14:imgEffect>
                    <a14:imgEffect>
                      <a14:saturation sa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95537" y="6119101"/>
            <a:ext cx="1800199" cy="74125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58849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5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3.png"/><Relationship Id="rId12" Type="http://schemas.openxmlformats.org/officeDocument/2006/relationships/image" Target="../media/image2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2.jpe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21.jpeg"/><Relationship Id="rId10" Type="http://schemas.openxmlformats.org/officeDocument/2006/relationships/image" Target="../media/image19.emf"/><Relationship Id="rId4" Type="http://schemas.openxmlformats.org/officeDocument/2006/relationships/hyperlink" Target="http://www.haurakiwomensrefuge.co.nz/" TargetMode="External"/><Relationship Id="rId9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2.emf"/><Relationship Id="rId5" Type="http://schemas.openxmlformats.org/officeDocument/2006/relationships/package" Target="../embeddings/Microsoft_Excel_Worksheet5.xlsx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emf"/><Relationship Id="rId4" Type="http://schemas.openxmlformats.org/officeDocument/2006/relationships/package" Target="../embeddings/Microsoft_Excel_Worksheet1.xlsx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3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wma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4" Type="http://schemas.openxmlformats.org/officeDocument/2006/relationships/notesSlide" Target="../notesSlides/notesSlide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emf"/><Relationship Id="rId4" Type="http://schemas.openxmlformats.org/officeDocument/2006/relationships/package" Target="../embeddings/Microsoft_Excel_Worksheet2.xlsx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mareet@hauraki.refuge.co.nz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hamish@tumana.maori.nz" TargetMode="External"/><Relationship Id="rId5" Type="http://schemas.openxmlformats.org/officeDocument/2006/relationships/hyperlink" Target="mailto:denisemessiter@gmail.com" TargetMode="External"/><Relationship Id="rId4" Type="http://schemas.openxmlformats.org/officeDocument/2006/relationships/hyperlink" Target="mailto:tepoipoia@xtra.co.nz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.emf"/><Relationship Id="rId4" Type="http://schemas.openxmlformats.org/officeDocument/2006/relationships/package" Target="../embeddings/Microsoft_Excel_Worksheet3.xlsx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7.emf"/><Relationship Id="rId4" Type="http://schemas.openxmlformats.org/officeDocument/2006/relationships/package" Target="../embeddings/Microsoft_Excel_Worksheet4.xlsx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764704"/>
            <a:ext cx="7848872" cy="5040560"/>
          </a:xfrm>
        </p:spPr>
        <p:txBody>
          <a:bodyPr>
            <a:normAutofit/>
          </a:bodyPr>
          <a:lstStyle/>
          <a:p>
            <a:r>
              <a:rPr lang="en-NZ" sz="2400" b="1" dirty="0" err="1">
                <a:solidFill>
                  <a:schemeClr val="tx1"/>
                </a:solidFill>
              </a:rPr>
              <a:t>Te</a:t>
            </a:r>
            <a:r>
              <a:rPr lang="en-NZ" sz="2400" b="1" dirty="0">
                <a:solidFill>
                  <a:schemeClr val="tx1"/>
                </a:solidFill>
              </a:rPr>
              <a:t> </a:t>
            </a:r>
            <a:r>
              <a:rPr lang="en-NZ" sz="2400" b="1" dirty="0" err="1">
                <a:solidFill>
                  <a:schemeClr val="tx1"/>
                </a:solidFill>
              </a:rPr>
              <a:t>Poipoia</a:t>
            </a:r>
            <a:r>
              <a:rPr lang="en-NZ" sz="2400" b="1" dirty="0">
                <a:solidFill>
                  <a:schemeClr val="tx1"/>
                </a:solidFill>
              </a:rPr>
              <a:t> </a:t>
            </a:r>
            <a:r>
              <a:rPr lang="en-NZ" sz="2400" b="1" dirty="0" err="1">
                <a:solidFill>
                  <a:schemeClr val="tx1"/>
                </a:solidFill>
              </a:rPr>
              <a:t>Tūkino</a:t>
            </a:r>
            <a:r>
              <a:rPr lang="en-NZ" sz="2400" b="1" dirty="0">
                <a:solidFill>
                  <a:schemeClr val="tx1"/>
                </a:solidFill>
              </a:rPr>
              <a:t> o Hauraki</a:t>
            </a:r>
            <a:r>
              <a:rPr lang="en-NZ" sz="2400" dirty="0">
                <a:solidFill>
                  <a:schemeClr val="tx1"/>
                </a:solidFill>
              </a:rPr>
              <a:t/>
            </a:r>
            <a:br>
              <a:rPr lang="en-NZ" sz="2400" dirty="0">
                <a:solidFill>
                  <a:schemeClr val="tx1"/>
                </a:solidFill>
              </a:rPr>
            </a:br>
            <a:r>
              <a:rPr lang="en-NZ" sz="2400" dirty="0">
                <a:solidFill>
                  <a:schemeClr val="tx1"/>
                </a:solidFill>
              </a:rPr>
              <a:t>transforming &amp; healing </a:t>
            </a:r>
            <a:r>
              <a:rPr lang="en-NZ" sz="2400" dirty="0" err="1">
                <a:solidFill>
                  <a:schemeClr val="tx1"/>
                </a:solidFill>
              </a:rPr>
              <a:t>whānau</a:t>
            </a:r>
            <a:r>
              <a:rPr lang="en-NZ" sz="2400" dirty="0">
                <a:solidFill>
                  <a:schemeClr val="tx1"/>
                </a:solidFill>
              </a:rPr>
              <a:t> in Hauraki</a:t>
            </a:r>
            <a:br>
              <a:rPr lang="en-NZ" sz="2400" dirty="0">
                <a:solidFill>
                  <a:schemeClr val="tx1"/>
                </a:solidFill>
              </a:rPr>
            </a:br>
            <a:endParaRPr lang="en-NZ" sz="2400" dirty="0" smtClean="0">
              <a:solidFill>
                <a:schemeClr val="tx1"/>
              </a:solidFill>
            </a:endParaRPr>
          </a:p>
          <a:p>
            <a:endParaRPr lang="en-NZ" sz="2400" dirty="0" smtClean="0">
              <a:solidFill>
                <a:schemeClr val="tx1"/>
              </a:solidFill>
            </a:endParaRPr>
          </a:p>
          <a:p>
            <a:endParaRPr lang="en-NZ" sz="2400" dirty="0">
              <a:solidFill>
                <a:schemeClr val="tx1"/>
              </a:solidFill>
            </a:endParaRPr>
          </a:p>
          <a:p>
            <a:endParaRPr lang="en-NZ" sz="2400" dirty="0" smtClean="0">
              <a:solidFill>
                <a:schemeClr val="tx1"/>
              </a:solidFill>
            </a:endParaRPr>
          </a:p>
          <a:p>
            <a:endParaRPr lang="en-NZ" sz="2400" dirty="0" smtClean="0">
              <a:solidFill>
                <a:schemeClr val="tx1"/>
              </a:solidFill>
            </a:endParaRPr>
          </a:p>
          <a:p>
            <a:endParaRPr lang="en-NZ" sz="2400" dirty="0">
              <a:solidFill>
                <a:schemeClr val="tx1"/>
              </a:solidFill>
            </a:endParaRPr>
          </a:p>
          <a:p>
            <a:endParaRPr lang="en-NZ" sz="2200" dirty="0" smtClean="0">
              <a:solidFill>
                <a:schemeClr val="tx1"/>
              </a:solidFill>
            </a:endParaRPr>
          </a:p>
          <a:p>
            <a:r>
              <a:rPr lang="en-NZ" sz="2200" b="1" dirty="0" err="1" smtClean="0">
                <a:solidFill>
                  <a:schemeClr val="tx1"/>
                </a:solidFill>
              </a:rPr>
              <a:t>Te</a:t>
            </a:r>
            <a:r>
              <a:rPr lang="en-NZ" sz="2200" b="1" dirty="0" smtClean="0">
                <a:solidFill>
                  <a:schemeClr val="tx1"/>
                </a:solidFill>
              </a:rPr>
              <a:t> </a:t>
            </a:r>
            <a:r>
              <a:rPr lang="en-NZ" sz="2200" b="1" dirty="0" err="1" smtClean="0">
                <a:solidFill>
                  <a:schemeClr val="tx1"/>
                </a:solidFill>
              </a:rPr>
              <a:t>Whāriki</a:t>
            </a:r>
            <a:r>
              <a:rPr lang="en-NZ" sz="2200" b="1" dirty="0" smtClean="0">
                <a:solidFill>
                  <a:schemeClr val="tx1"/>
                </a:solidFill>
              </a:rPr>
              <a:t> </a:t>
            </a:r>
            <a:r>
              <a:rPr lang="en-NZ" sz="2200" b="1" dirty="0" err="1" smtClean="0">
                <a:solidFill>
                  <a:schemeClr val="tx1"/>
                </a:solidFill>
              </a:rPr>
              <a:t>Manawāhine</a:t>
            </a:r>
            <a:r>
              <a:rPr lang="en-NZ" sz="2200" b="1" dirty="0" smtClean="0">
                <a:solidFill>
                  <a:schemeClr val="tx1"/>
                </a:solidFill>
              </a:rPr>
              <a:t> </a:t>
            </a:r>
            <a:endParaRPr lang="en-NZ" sz="2200" b="1" dirty="0">
              <a:solidFill>
                <a:schemeClr val="tx1"/>
              </a:solidFill>
            </a:endParaRPr>
          </a:p>
          <a:p>
            <a:r>
              <a:rPr lang="en-NZ" sz="1400" dirty="0" smtClean="0">
                <a:solidFill>
                  <a:schemeClr val="tx1"/>
                </a:solidFill>
              </a:rPr>
              <a:t>Denise </a:t>
            </a:r>
            <a:r>
              <a:rPr lang="en-NZ" sz="1400" dirty="0" err="1" smtClean="0">
                <a:solidFill>
                  <a:schemeClr val="tx1"/>
                </a:solidFill>
              </a:rPr>
              <a:t>Messiter</a:t>
            </a:r>
            <a:r>
              <a:rPr lang="en-NZ" sz="1400" dirty="0" smtClean="0">
                <a:solidFill>
                  <a:schemeClr val="tx1"/>
                </a:solidFill>
              </a:rPr>
              <a:t>, </a:t>
            </a:r>
            <a:r>
              <a:rPr lang="en-NZ" sz="1400" dirty="0" err="1" smtClean="0">
                <a:solidFill>
                  <a:schemeClr val="tx1"/>
                </a:solidFill>
              </a:rPr>
              <a:t>Maree</a:t>
            </a:r>
            <a:r>
              <a:rPr lang="en-NZ" sz="1400" dirty="0" smtClean="0">
                <a:solidFill>
                  <a:schemeClr val="tx1"/>
                </a:solidFill>
              </a:rPr>
              <a:t> </a:t>
            </a:r>
            <a:r>
              <a:rPr lang="en-NZ" sz="1400" dirty="0" err="1" smtClean="0">
                <a:solidFill>
                  <a:schemeClr val="tx1"/>
                </a:solidFill>
              </a:rPr>
              <a:t>Tukukino</a:t>
            </a:r>
            <a:r>
              <a:rPr lang="en-NZ" sz="1400" dirty="0" smtClean="0">
                <a:solidFill>
                  <a:schemeClr val="tx1"/>
                </a:solidFill>
              </a:rPr>
              <a:t>, Tania </a:t>
            </a:r>
            <a:r>
              <a:rPr lang="en-NZ" sz="1400" dirty="0" err="1" smtClean="0">
                <a:solidFill>
                  <a:schemeClr val="tx1"/>
                </a:solidFill>
              </a:rPr>
              <a:t>Weidenbohm</a:t>
            </a:r>
            <a:r>
              <a:rPr lang="en-NZ" sz="1400" dirty="0" smtClean="0">
                <a:solidFill>
                  <a:schemeClr val="tx1"/>
                </a:solidFill>
              </a:rPr>
              <a:t>, </a:t>
            </a:r>
          </a:p>
          <a:p>
            <a:r>
              <a:rPr lang="en-NZ" sz="1400" dirty="0" smtClean="0">
                <a:solidFill>
                  <a:schemeClr val="tx1"/>
                </a:solidFill>
              </a:rPr>
              <a:t>Tania </a:t>
            </a:r>
            <a:r>
              <a:rPr lang="en-NZ" sz="1400" dirty="0" err="1" smtClean="0">
                <a:solidFill>
                  <a:schemeClr val="tx1"/>
                </a:solidFill>
              </a:rPr>
              <a:t>Wihongi</a:t>
            </a:r>
            <a:r>
              <a:rPr lang="en-NZ" sz="1400" dirty="0" smtClean="0">
                <a:solidFill>
                  <a:schemeClr val="tx1"/>
                </a:solidFill>
              </a:rPr>
              <a:t>, Heather Wiseman, Stephanie Palmer, Lucy </a:t>
            </a:r>
            <a:r>
              <a:rPr lang="en-NZ" sz="1400" dirty="0" err="1" smtClean="0">
                <a:solidFill>
                  <a:schemeClr val="tx1"/>
                </a:solidFill>
              </a:rPr>
              <a:t>Hamon</a:t>
            </a:r>
            <a:r>
              <a:rPr lang="en-NZ" sz="1400" dirty="0" smtClean="0">
                <a:solidFill>
                  <a:schemeClr val="tx1"/>
                </a:solidFill>
              </a:rPr>
              <a:t>   </a:t>
            </a:r>
          </a:p>
          <a:p>
            <a:endParaRPr lang="en-NZ" sz="2200" dirty="0" smtClean="0">
              <a:solidFill>
                <a:schemeClr val="tx1"/>
              </a:solidFill>
            </a:endParaRPr>
          </a:p>
        </p:txBody>
      </p:sp>
      <p:pic>
        <p:nvPicPr>
          <p:cNvPr id="9218" name="Picture 2" descr="C:\Users\Denise\AppData\Local\Microsoft\Windows\Temporary Internet Files\Content.IE5\AK8K5YLA\tepoipoia cu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16832"/>
            <a:ext cx="6498336" cy="221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04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pPr algn="l"/>
            <a:r>
              <a:rPr lang="en-NZ" sz="3600" dirty="0" smtClean="0"/>
              <a:t>the problem with national datasets</a:t>
            </a:r>
            <a:endParaRPr lang="en-NZ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pPr marL="628650" lvl="1" indent="-171450">
              <a:buFont typeface="Arial" pitchFamily="34" charset="0"/>
              <a:buChar char="•"/>
            </a:pPr>
            <a:r>
              <a:rPr lang="en-NZ" sz="2600" dirty="0" smtClean="0"/>
              <a:t>family </a:t>
            </a:r>
            <a:r>
              <a:rPr lang="en-NZ" sz="2600" dirty="0"/>
              <a:t>violence is grossly </a:t>
            </a:r>
            <a:r>
              <a:rPr lang="en-NZ" sz="2600" dirty="0" smtClean="0"/>
              <a:t>under-reported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NZ" sz="2600" dirty="0" smtClean="0"/>
              <a:t>deficit-based </a:t>
            </a:r>
            <a:endParaRPr lang="en-NZ" sz="2600" dirty="0"/>
          </a:p>
          <a:p>
            <a:pPr marL="628650" lvl="1" indent="-171450">
              <a:buFont typeface="Arial" pitchFamily="34" charset="0"/>
              <a:buChar char="•"/>
            </a:pPr>
            <a:r>
              <a:rPr lang="en-NZ" sz="2600" dirty="0" smtClean="0"/>
              <a:t>mask positive change at </a:t>
            </a:r>
            <a:r>
              <a:rPr lang="en-NZ" sz="2600" dirty="0"/>
              <a:t>the local </a:t>
            </a:r>
            <a:r>
              <a:rPr lang="en-NZ" sz="2600" dirty="0" err="1" smtClean="0"/>
              <a:t>evel</a:t>
            </a:r>
            <a:r>
              <a:rPr lang="en-NZ" sz="2600" dirty="0" smtClean="0"/>
              <a:t> </a:t>
            </a:r>
            <a:endParaRPr lang="en-NZ" sz="2600" dirty="0"/>
          </a:p>
          <a:p>
            <a:pPr marL="628650" lvl="1" indent="-171450">
              <a:buFont typeface="Arial" pitchFamily="34" charset="0"/>
              <a:buChar char="•"/>
            </a:pPr>
            <a:r>
              <a:rPr lang="en-NZ" sz="2600" dirty="0" smtClean="0"/>
              <a:t>not </a:t>
            </a:r>
            <a:r>
              <a:rPr lang="en-NZ" sz="2600" dirty="0"/>
              <a:t>responsive to </a:t>
            </a:r>
            <a:r>
              <a:rPr lang="en-NZ" sz="2600" dirty="0" err="1"/>
              <a:t>mātauranga</a:t>
            </a:r>
            <a:r>
              <a:rPr lang="en-NZ" sz="2600" dirty="0"/>
              <a:t> Māori </a:t>
            </a:r>
            <a:r>
              <a:rPr lang="en-NZ" sz="2600" dirty="0" smtClean="0"/>
              <a:t>indicators </a:t>
            </a:r>
            <a:endParaRPr lang="en-NZ" sz="2600" dirty="0"/>
          </a:p>
          <a:p>
            <a:pPr marL="628650" lvl="1" indent="-171450">
              <a:buFont typeface="Arial" pitchFamily="34" charset="0"/>
              <a:buChar char="•"/>
            </a:pPr>
            <a:r>
              <a:rPr lang="en-NZ" sz="2600" dirty="0"/>
              <a:t>d</a:t>
            </a:r>
            <a:r>
              <a:rPr lang="en-NZ" sz="2600" dirty="0" smtClean="0"/>
              <a:t>o not acknowledge indigenous  success </a:t>
            </a:r>
            <a:r>
              <a:rPr lang="en-NZ" sz="2600" dirty="0"/>
              <a:t>in primary prevention strategies </a:t>
            </a:r>
            <a:r>
              <a:rPr lang="en-GB" sz="2600" dirty="0" smtClean="0"/>
              <a:t> </a:t>
            </a:r>
            <a:r>
              <a:rPr lang="en-NZ" sz="2600" dirty="0" smtClean="0"/>
              <a:t>     </a:t>
            </a:r>
            <a:endParaRPr lang="en-NZ" sz="2600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9825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640" y="1556792"/>
            <a:ext cx="6707088" cy="3273227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endParaRPr lang="en-NZ" sz="3600" dirty="0" smtClean="0"/>
          </a:p>
          <a:p>
            <a:pPr marL="0" indent="0" algn="ctr">
              <a:buNone/>
            </a:pPr>
            <a:r>
              <a:rPr lang="en-NZ" sz="3600" dirty="0" smtClean="0"/>
              <a:t>Indigenous providers of community-based violence prevention programmes and services need to create an evidence base that demonstrates their success!!  </a:t>
            </a:r>
            <a:endParaRPr lang="en-NZ" sz="36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NZ" dirty="0" smtClean="0"/>
              <a:t>In other words …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56526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075240" cy="635670"/>
          </a:xfrm>
        </p:spPr>
        <p:txBody>
          <a:bodyPr>
            <a:normAutofit/>
          </a:bodyPr>
          <a:lstStyle/>
          <a:p>
            <a:r>
              <a:rPr lang="en-NZ" sz="3200" dirty="0" smtClean="0"/>
              <a:t>The $$ cost of Family Violence in NZ</a:t>
            </a:r>
            <a:endParaRPr lang="en-NZ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988840"/>
            <a:ext cx="4603192" cy="294431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9552" y="1435100"/>
            <a:ext cx="3312368" cy="4691063"/>
          </a:xfrm>
        </p:spPr>
        <p:txBody>
          <a:bodyPr>
            <a:norm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NZ" dirty="0" smtClean="0"/>
              <a:t>$1bn a year (KPMG, 1994)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NZ" dirty="0" smtClean="0"/>
              <a:t>$2bn a year (Ng, 2012)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NZ" dirty="0" smtClean="0"/>
              <a:t>$4.1 to $7bn  or $1,509 per capita  (Glenn Inquiry, 2014)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NZ" dirty="0" smtClean="0"/>
              <a:t>the equivalent per capita cost for Australia is NZ$675 (KPMG, 2009)</a:t>
            </a:r>
          </a:p>
          <a:p>
            <a:pPr marL="285750" indent="-285750">
              <a:buFont typeface="Arial" pitchFamily="34" charset="0"/>
              <a:buChar char="•"/>
            </a:pPr>
            <a:endParaRPr lang="en-NZ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NZ" dirty="0"/>
              <a:t>p</a:t>
            </a:r>
            <a:r>
              <a:rPr lang="en-NZ" dirty="0" smtClean="0"/>
              <a:t>rojected increase to $10bn by 2018</a:t>
            </a:r>
          </a:p>
          <a:p>
            <a:pPr marL="285750" indent="-285750">
              <a:buFont typeface="Arial" pitchFamily="34" charset="0"/>
              <a:buChar char="•"/>
            </a:pPr>
            <a:endParaRPr lang="en-NZ" dirty="0"/>
          </a:p>
          <a:p>
            <a:pPr marL="285750" indent="-285750">
              <a:buFont typeface="Arial" pitchFamily="34" charset="0"/>
              <a:buChar char="•"/>
            </a:pPr>
            <a:endParaRPr lang="en-NZ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NZ" dirty="0" smtClean="0"/>
              <a:t>“despite apparent increases in government spending … the majority of this spending has been on responding to symptoms with only small increased in investment in those providers who are able to effectively address the solutions”  (</a:t>
            </a:r>
            <a:r>
              <a:rPr lang="en-NZ" dirty="0" err="1" smtClean="0"/>
              <a:t>pg</a:t>
            </a:r>
            <a:r>
              <a:rPr lang="en-NZ" dirty="0" smtClean="0"/>
              <a:t> 1, The Glenn Inquiry – Economic Costs, 2014)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56764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84784"/>
            <a:ext cx="250044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2800" b="1" dirty="0" smtClean="0"/>
              <a:t>Where in the World is </a:t>
            </a:r>
            <a:r>
              <a:rPr lang="en-AU" sz="2800" b="1" dirty="0"/>
              <a:t>Hauraki?</a:t>
            </a:r>
            <a:endParaRPr lang="en-AU" sz="28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687555"/>
            <a:ext cx="2304256" cy="2213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554" y="1412775"/>
            <a:ext cx="1983152" cy="1585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-243408"/>
            <a:ext cx="10225136" cy="7560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507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361"/>
            <a:ext cx="8229600" cy="1143000"/>
          </a:xfrm>
        </p:spPr>
        <p:txBody>
          <a:bodyPr>
            <a:normAutofit/>
          </a:bodyPr>
          <a:lstStyle/>
          <a:p>
            <a:r>
              <a:rPr lang="en-AU" sz="3600" b="1" dirty="0" smtClean="0"/>
              <a:t>Who is </a:t>
            </a:r>
            <a:r>
              <a:rPr lang="en-AU" sz="3600" b="1" dirty="0" err="1" smtClean="0"/>
              <a:t>Te</a:t>
            </a:r>
            <a:r>
              <a:rPr lang="en-AU" sz="3600" b="1" dirty="0" smtClean="0"/>
              <a:t> </a:t>
            </a:r>
            <a:r>
              <a:rPr lang="en-AU" sz="3600" b="1" dirty="0" err="1" smtClean="0"/>
              <a:t>Whariki</a:t>
            </a:r>
            <a:r>
              <a:rPr lang="en-AU" sz="3600" dirty="0" smtClean="0"/>
              <a:t>?</a:t>
            </a:r>
            <a:endParaRPr lang="en-AU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fontScale="85000" lnSpcReduction="20000"/>
          </a:bodyPr>
          <a:lstStyle/>
          <a:p>
            <a:r>
              <a:rPr lang="en-NZ" sz="2800" dirty="0" err="1"/>
              <a:t>Te</a:t>
            </a:r>
            <a:r>
              <a:rPr lang="en-NZ" sz="2800" dirty="0"/>
              <a:t> </a:t>
            </a:r>
            <a:r>
              <a:rPr lang="en-NZ" sz="2800" dirty="0" err="1"/>
              <a:t>Whariki</a:t>
            </a:r>
            <a:r>
              <a:rPr lang="en-NZ" sz="2800" dirty="0"/>
              <a:t> has been delivering healing violence services for 30 </a:t>
            </a:r>
            <a:r>
              <a:rPr lang="en-NZ" sz="2800" dirty="0" smtClean="0"/>
              <a:t>years</a:t>
            </a:r>
          </a:p>
          <a:p>
            <a:endParaRPr lang="en-NZ" sz="2800" dirty="0" smtClean="0"/>
          </a:p>
          <a:p>
            <a:r>
              <a:rPr lang="en-NZ" sz="2800" dirty="0" smtClean="0"/>
              <a:t>Vision “Safer Hauraki”</a:t>
            </a:r>
          </a:p>
          <a:p>
            <a:endParaRPr lang="en-NZ" sz="2800" dirty="0" smtClean="0"/>
          </a:p>
          <a:p>
            <a:r>
              <a:rPr lang="en-NZ" sz="2800" dirty="0" smtClean="0"/>
              <a:t>Mission “Transforming and healing whanau in Hauraki</a:t>
            </a:r>
          </a:p>
          <a:p>
            <a:r>
              <a:rPr lang="en-NZ" sz="2800" dirty="0" smtClean="0"/>
              <a:t> </a:t>
            </a:r>
            <a:endParaRPr lang="en-NZ" sz="2800" dirty="0"/>
          </a:p>
          <a:p>
            <a:r>
              <a:rPr lang="en-NZ" sz="2800" dirty="0" smtClean="0"/>
              <a:t>Values statement  </a:t>
            </a:r>
            <a:r>
              <a:rPr lang="en-NZ" sz="2900" dirty="0" smtClean="0"/>
              <a:t>“</a:t>
            </a:r>
            <a:r>
              <a:rPr lang="en-AU" sz="2900" dirty="0"/>
              <a:t>Honouring connectedness, valuing integrity, sharing knowledge, wisdom and healing and advocating justice for </a:t>
            </a:r>
            <a:r>
              <a:rPr lang="en-AU" sz="2900" dirty="0" smtClean="0"/>
              <a:t>all” </a:t>
            </a:r>
            <a:endParaRPr lang="en-NZ" sz="2900" dirty="0" smtClean="0"/>
          </a:p>
          <a:p>
            <a:endParaRPr lang="en-NZ" sz="2800" dirty="0" smtClean="0"/>
          </a:p>
          <a:p>
            <a:r>
              <a:rPr lang="en-AU" sz="2900" dirty="0"/>
              <a:t>Outcome We Work </a:t>
            </a:r>
            <a:r>
              <a:rPr lang="en-AU" sz="2900" dirty="0" smtClean="0"/>
              <a:t>Toward “ Strong</a:t>
            </a:r>
            <a:r>
              <a:rPr lang="en-AU" sz="2900" dirty="0"/>
              <a:t>, connected Hauraki whanau and Hauraki </a:t>
            </a:r>
            <a:r>
              <a:rPr lang="en-AU" sz="2900" dirty="0" smtClean="0"/>
              <a:t>communities”</a:t>
            </a:r>
            <a:endParaRPr lang="en-AU" sz="2900" dirty="0"/>
          </a:p>
          <a:p>
            <a:endParaRPr lang="en-NZ" sz="2800" dirty="0" smtClean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4648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/>
              <a:t>What </a:t>
            </a:r>
            <a:r>
              <a:rPr lang="en-AU" b="1" dirty="0" err="1" smtClean="0"/>
              <a:t>Te</a:t>
            </a:r>
            <a:r>
              <a:rPr lang="en-AU" b="1" dirty="0" smtClean="0"/>
              <a:t> </a:t>
            </a:r>
            <a:r>
              <a:rPr lang="en-AU" b="1" dirty="0" err="1" smtClean="0"/>
              <a:t>Whariki</a:t>
            </a:r>
            <a:r>
              <a:rPr lang="en-AU" b="1" dirty="0" smtClean="0"/>
              <a:t> Does?</a:t>
            </a:r>
            <a:endParaRPr lang="en-AU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075240" cy="4641379"/>
          </a:xfrm>
        </p:spPr>
        <p:txBody>
          <a:bodyPr>
            <a:normAutofit fontScale="62500" lnSpcReduction="20000"/>
          </a:bodyPr>
          <a:lstStyle/>
          <a:p>
            <a:r>
              <a:rPr lang="en-NZ" dirty="0"/>
              <a:t>Provide support and advocacy including legal, counselling and social </a:t>
            </a:r>
            <a:r>
              <a:rPr lang="en-NZ" dirty="0" smtClean="0"/>
              <a:t>services, 24/7 free crisis support line,</a:t>
            </a:r>
            <a:endParaRPr lang="en-NZ" dirty="0"/>
          </a:p>
          <a:p>
            <a:endParaRPr lang="en-NZ" dirty="0"/>
          </a:p>
          <a:p>
            <a:r>
              <a:rPr lang="en-NZ" dirty="0" smtClean="0"/>
              <a:t>Social marketing to raise awareness about healing and transforming family and domestic violence in Hauraki from a Hauraki perspective  (</a:t>
            </a:r>
            <a:r>
              <a:rPr lang="en-NZ" dirty="0" smtClean="0">
                <a:hlinkClick r:id="rId4"/>
              </a:rPr>
              <a:t>www.haurakiwomensrefuge.co.nz</a:t>
            </a:r>
            <a:r>
              <a:rPr lang="en-NZ" dirty="0" smtClean="0"/>
              <a:t>) and Facebook</a:t>
            </a:r>
          </a:p>
          <a:p>
            <a:endParaRPr lang="en-NZ" dirty="0" smtClean="0"/>
          </a:p>
          <a:p>
            <a:endParaRPr lang="en-NZ" dirty="0"/>
          </a:p>
          <a:p>
            <a:endParaRPr lang="en-NZ" dirty="0"/>
          </a:p>
          <a:p>
            <a:endParaRPr lang="en-NZ" dirty="0" smtClean="0"/>
          </a:p>
          <a:p>
            <a:endParaRPr lang="en-NZ" dirty="0" smtClean="0"/>
          </a:p>
          <a:p>
            <a:endParaRPr lang="en-NZ" dirty="0"/>
          </a:p>
          <a:p>
            <a:endParaRPr lang="en-NZ" dirty="0" smtClean="0"/>
          </a:p>
          <a:p>
            <a:r>
              <a:rPr lang="en-NZ" dirty="0" smtClean="0"/>
              <a:t>Therapeutic </a:t>
            </a:r>
            <a:r>
              <a:rPr lang="en-NZ" dirty="0"/>
              <a:t>intervention programme – </a:t>
            </a:r>
            <a:r>
              <a:rPr lang="en-NZ" dirty="0" err="1"/>
              <a:t>Poutama</a:t>
            </a:r>
            <a:r>
              <a:rPr lang="en-NZ" dirty="0"/>
              <a:t> </a:t>
            </a:r>
            <a:r>
              <a:rPr lang="en-NZ" dirty="0" err="1"/>
              <a:t>Mauri</a:t>
            </a:r>
            <a:r>
              <a:rPr lang="en-NZ" dirty="0"/>
              <a:t> </a:t>
            </a:r>
            <a:r>
              <a:rPr lang="en-NZ" dirty="0" err="1"/>
              <a:t>Ora</a:t>
            </a:r>
            <a:r>
              <a:rPr lang="en-NZ" dirty="0"/>
              <a:t>, </a:t>
            </a:r>
            <a:r>
              <a:rPr lang="en-NZ" dirty="0" err="1"/>
              <a:t>Mauri</a:t>
            </a:r>
            <a:r>
              <a:rPr lang="en-NZ" dirty="0"/>
              <a:t> </a:t>
            </a:r>
            <a:r>
              <a:rPr lang="en-NZ" dirty="0" err="1" smtClean="0"/>
              <a:t>Tu</a:t>
            </a:r>
            <a:r>
              <a:rPr lang="en-NZ" dirty="0" smtClean="0"/>
              <a:t> – The Art of Reclaiming Sacred Space</a:t>
            </a:r>
            <a:endParaRPr lang="en-NZ" dirty="0"/>
          </a:p>
          <a:p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54" y="3284984"/>
            <a:ext cx="1008112" cy="13441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667" y="3334071"/>
            <a:ext cx="1008112" cy="13441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645024"/>
            <a:ext cx="933218" cy="13078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562" y="3429000"/>
            <a:ext cx="978438" cy="1383703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3396478" y="3368953"/>
          <a:ext cx="1152128" cy="1630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0" name="Acrobat Document" r:id="rId9" imgW="5667139" imgH="8019997" progId="AcroExch.Document.11">
                  <p:embed/>
                </p:oleObj>
              </mc:Choice>
              <mc:Fallback>
                <p:oleObj name="Acrobat Document" r:id="rId9" imgW="5667139" imgH="8019997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396478" y="3368953"/>
                        <a:ext cx="1152128" cy="16304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5940152" y="3334071"/>
          <a:ext cx="1008112" cy="14266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1" name="Acrobat Document" r:id="rId11" imgW="5667139" imgH="8019997" progId="AcroExch.Document.11">
                  <p:embed/>
                </p:oleObj>
              </mc:Choice>
              <mc:Fallback>
                <p:oleObj name="Acrobat Document" r:id="rId11" imgW="5667139" imgH="8019997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940152" y="3334071"/>
                        <a:ext cx="1008112" cy="14266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84" y="244302"/>
            <a:ext cx="7848872" cy="652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8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AU" sz="2800" b="1" dirty="0" smtClean="0"/>
              <a:t>A bit about our Model </a:t>
            </a:r>
            <a:br>
              <a:rPr lang="en-AU" sz="2800" b="1" dirty="0" smtClean="0"/>
            </a:br>
            <a:r>
              <a:rPr lang="en-AU" sz="2800" b="1" dirty="0" err="1" smtClean="0"/>
              <a:t>Poutama</a:t>
            </a:r>
            <a:r>
              <a:rPr lang="en-AU" sz="2800" b="1" dirty="0" smtClean="0"/>
              <a:t> </a:t>
            </a:r>
            <a:r>
              <a:rPr lang="en-AU" sz="2800" b="1" dirty="0" err="1"/>
              <a:t>Mauri</a:t>
            </a:r>
            <a:r>
              <a:rPr lang="en-AU" sz="2800" b="1" dirty="0"/>
              <a:t> </a:t>
            </a:r>
            <a:r>
              <a:rPr lang="en-AU" sz="2800" b="1" dirty="0" err="1"/>
              <a:t>Ora</a:t>
            </a:r>
            <a:r>
              <a:rPr lang="en-AU" sz="2800" b="1" dirty="0"/>
              <a:t>, </a:t>
            </a:r>
            <a:r>
              <a:rPr lang="en-AU" sz="2800" b="1" dirty="0" err="1"/>
              <a:t>Mauri</a:t>
            </a:r>
            <a:r>
              <a:rPr lang="en-AU" sz="2800" b="1" dirty="0"/>
              <a:t> </a:t>
            </a:r>
            <a:r>
              <a:rPr lang="en-AU" sz="2800" b="1" dirty="0" err="1"/>
              <a:t>Tū</a:t>
            </a:r>
            <a:r>
              <a:rPr lang="en-AU" sz="2800" b="1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AU" dirty="0"/>
              <a:t>T</a:t>
            </a:r>
            <a:r>
              <a:rPr lang="en-AU" dirty="0" smtClean="0"/>
              <a:t>herapeutic </a:t>
            </a:r>
            <a:r>
              <a:rPr lang="en-AU" dirty="0"/>
              <a:t>model of recovery and healing premised on traditional Maori knowledge and </a:t>
            </a:r>
            <a:r>
              <a:rPr lang="en-AU" dirty="0" smtClean="0"/>
              <a:t>truths</a:t>
            </a:r>
          </a:p>
          <a:p>
            <a:r>
              <a:rPr lang="en-NZ" dirty="0"/>
              <a:t>Designed to support Maori world view that we live in four </a:t>
            </a:r>
            <a:r>
              <a:rPr lang="en-NZ" dirty="0" smtClean="0"/>
              <a:t>concurrent/intersecting </a:t>
            </a:r>
            <a:r>
              <a:rPr lang="en-NZ" dirty="0"/>
              <a:t>worlds </a:t>
            </a:r>
          </a:p>
          <a:p>
            <a:r>
              <a:rPr lang="en-NZ" dirty="0" err="1"/>
              <a:t>Te</a:t>
            </a:r>
            <a:r>
              <a:rPr lang="en-NZ" dirty="0"/>
              <a:t> </a:t>
            </a:r>
            <a:r>
              <a:rPr lang="en-NZ" dirty="0" err="1"/>
              <a:t>Taha</a:t>
            </a:r>
            <a:r>
              <a:rPr lang="en-NZ" dirty="0"/>
              <a:t> </a:t>
            </a:r>
            <a:r>
              <a:rPr lang="en-NZ" dirty="0" err="1"/>
              <a:t>Tinana</a:t>
            </a:r>
            <a:r>
              <a:rPr lang="en-NZ" dirty="0"/>
              <a:t> (Physical), </a:t>
            </a:r>
            <a:r>
              <a:rPr lang="en-NZ" dirty="0" err="1"/>
              <a:t>Te</a:t>
            </a:r>
            <a:r>
              <a:rPr lang="en-NZ" dirty="0"/>
              <a:t> </a:t>
            </a:r>
            <a:r>
              <a:rPr lang="en-NZ" dirty="0" err="1"/>
              <a:t>Taha</a:t>
            </a:r>
            <a:r>
              <a:rPr lang="en-NZ" dirty="0"/>
              <a:t> </a:t>
            </a:r>
            <a:r>
              <a:rPr lang="en-NZ" dirty="0" err="1"/>
              <a:t>Wairua</a:t>
            </a:r>
            <a:r>
              <a:rPr lang="en-NZ" dirty="0"/>
              <a:t> (Spiritual), </a:t>
            </a:r>
            <a:r>
              <a:rPr lang="en-NZ" dirty="0" err="1"/>
              <a:t>Te</a:t>
            </a:r>
            <a:r>
              <a:rPr lang="en-NZ" dirty="0"/>
              <a:t> </a:t>
            </a:r>
            <a:r>
              <a:rPr lang="en-NZ" dirty="0" err="1"/>
              <a:t>Taha</a:t>
            </a:r>
            <a:r>
              <a:rPr lang="en-NZ" dirty="0"/>
              <a:t> </a:t>
            </a:r>
            <a:r>
              <a:rPr lang="en-NZ" dirty="0" err="1"/>
              <a:t>Hinengaro</a:t>
            </a:r>
            <a:r>
              <a:rPr lang="en-NZ" dirty="0"/>
              <a:t> (Intellectual), </a:t>
            </a:r>
            <a:r>
              <a:rPr lang="en-NZ" dirty="0" err="1"/>
              <a:t>Te</a:t>
            </a:r>
            <a:r>
              <a:rPr lang="en-NZ" dirty="0"/>
              <a:t> </a:t>
            </a:r>
            <a:r>
              <a:rPr lang="en-NZ" dirty="0" err="1"/>
              <a:t>Taha</a:t>
            </a:r>
            <a:r>
              <a:rPr lang="en-NZ" dirty="0"/>
              <a:t> Whanau (Social) </a:t>
            </a:r>
            <a:endParaRPr lang="en-AU" dirty="0"/>
          </a:p>
          <a:p>
            <a:r>
              <a:rPr lang="en-NZ" dirty="0"/>
              <a:t>F</a:t>
            </a:r>
            <a:r>
              <a:rPr lang="en-NZ" dirty="0" smtClean="0"/>
              <a:t>our </a:t>
            </a:r>
            <a:r>
              <a:rPr lang="en-NZ" dirty="0"/>
              <a:t>traditional archetypes/traditional spaces/ways of </a:t>
            </a:r>
            <a:r>
              <a:rPr lang="en-NZ" dirty="0" smtClean="0"/>
              <a:t>being </a:t>
            </a:r>
          </a:p>
          <a:p>
            <a:r>
              <a:rPr lang="en-NZ" dirty="0" smtClean="0"/>
              <a:t>4 dimensions of </a:t>
            </a:r>
            <a:r>
              <a:rPr lang="en-NZ" dirty="0" err="1" smtClean="0"/>
              <a:t>Mauri</a:t>
            </a:r>
            <a:r>
              <a:rPr lang="en-NZ" dirty="0" smtClean="0"/>
              <a:t> </a:t>
            </a:r>
            <a:r>
              <a:rPr lang="en-AU" dirty="0"/>
              <a:t>(</a:t>
            </a:r>
            <a:r>
              <a:rPr lang="en-AU" dirty="0" err="1"/>
              <a:t>Mauri</a:t>
            </a:r>
            <a:r>
              <a:rPr lang="en-AU" dirty="0"/>
              <a:t> </a:t>
            </a:r>
            <a:r>
              <a:rPr lang="en-AU" dirty="0" err="1"/>
              <a:t>Ora</a:t>
            </a:r>
            <a:r>
              <a:rPr lang="en-AU" dirty="0"/>
              <a:t>, </a:t>
            </a:r>
            <a:r>
              <a:rPr lang="en-AU" dirty="0" err="1"/>
              <a:t>Mauri</a:t>
            </a:r>
            <a:r>
              <a:rPr lang="en-AU" dirty="0"/>
              <a:t> </a:t>
            </a:r>
            <a:r>
              <a:rPr lang="en-AU" dirty="0" err="1"/>
              <a:t>Tu</a:t>
            </a:r>
            <a:r>
              <a:rPr lang="en-AU" dirty="0"/>
              <a:t>, </a:t>
            </a:r>
            <a:r>
              <a:rPr lang="en-AU" dirty="0" err="1"/>
              <a:t>Mauri</a:t>
            </a:r>
            <a:r>
              <a:rPr lang="en-AU" dirty="0"/>
              <a:t> </a:t>
            </a:r>
            <a:r>
              <a:rPr lang="en-AU" dirty="0" err="1"/>
              <a:t>Noho</a:t>
            </a:r>
            <a:r>
              <a:rPr lang="en-AU" dirty="0"/>
              <a:t>, </a:t>
            </a:r>
            <a:r>
              <a:rPr lang="en-AU" dirty="0" err="1"/>
              <a:t>Mauri</a:t>
            </a:r>
            <a:r>
              <a:rPr lang="en-AU" dirty="0"/>
              <a:t> Mate) </a:t>
            </a:r>
            <a:endParaRPr lang="en-NZ" dirty="0"/>
          </a:p>
          <a:p>
            <a:r>
              <a:rPr lang="en-NZ" dirty="0" smtClean="0"/>
              <a:t>Shadows, Light, Positive, Negative, explored </a:t>
            </a:r>
            <a:r>
              <a:rPr lang="en-NZ" dirty="0"/>
              <a:t>in a traditional learning setting</a:t>
            </a:r>
          </a:p>
          <a:p>
            <a:r>
              <a:rPr lang="en-NZ" dirty="0"/>
              <a:t>Use traditional tools (dance, </a:t>
            </a:r>
            <a:r>
              <a:rPr lang="en-NZ" dirty="0" err="1"/>
              <a:t>karanga</a:t>
            </a:r>
            <a:r>
              <a:rPr lang="en-NZ" dirty="0"/>
              <a:t>, storytelling, games, 3 baskets of knowledge, 4 winds) to stimulate </a:t>
            </a:r>
            <a:r>
              <a:rPr lang="en-NZ" dirty="0" smtClean="0"/>
              <a:t>and rejuvenate </a:t>
            </a:r>
            <a:r>
              <a:rPr lang="en-NZ" dirty="0" err="1" smtClean="0"/>
              <a:t>Mauri</a:t>
            </a:r>
            <a:r>
              <a:rPr lang="en-NZ" dirty="0" smtClean="0"/>
              <a:t> and </a:t>
            </a:r>
            <a:r>
              <a:rPr lang="en-NZ" dirty="0" err="1" smtClean="0"/>
              <a:t>Mana</a:t>
            </a:r>
            <a:r>
              <a:rPr lang="en-NZ" dirty="0" smtClean="0"/>
              <a:t> </a:t>
            </a:r>
            <a:endParaRPr lang="en-NZ" dirty="0"/>
          </a:p>
          <a:p>
            <a:r>
              <a:rPr lang="en-NZ" dirty="0"/>
              <a:t>Reframe </a:t>
            </a:r>
            <a:r>
              <a:rPr lang="en-NZ" dirty="0" smtClean="0"/>
              <a:t>lives </a:t>
            </a:r>
            <a:r>
              <a:rPr lang="en-NZ" dirty="0"/>
              <a:t>using the </a:t>
            </a:r>
            <a:r>
              <a:rPr lang="en-NZ" dirty="0" smtClean="0"/>
              <a:t>light and shadow qualities </a:t>
            </a:r>
            <a:r>
              <a:rPr lang="en-NZ" dirty="0"/>
              <a:t>of 4 traditional archetypes  </a:t>
            </a:r>
            <a:endParaRPr lang="en-AU" dirty="0"/>
          </a:p>
          <a:p>
            <a:r>
              <a:rPr lang="en-NZ" dirty="0" smtClean="0"/>
              <a:t>Increase awareness of </a:t>
            </a:r>
            <a:r>
              <a:rPr lang="en-NZ" dirty="0" err="1" smtClean="0"/>
              <a:t>Mauri</a:t>
            </a:r>
            <a:r>
              <a:rPr lang="en-NZ" dirty="0" smtClean="0"/>
              <a:t> and </a:t>
            </a:r>
            <a:r>
              <a:rPr lang="en-NZ" dirty="0" err="1" smtClean="0"/>
              <a:t>Mana</a:t>
            </a:r>
            <a:r>
              <a:rPr lang="en-NZ" dirty="0" smtClean="0"/>
              <a:t> and inspire willingness to take action to change the life negating impact of violence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4016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err="1" smtClean="0">
                <a:solidFill>
                  <a:schemeClr val="bg1"/>
                </a:solidFill>
              </a:rPr>
              <a:t>Mauri</a:t>
            </a:r>
            <a:r>
              <a:rPr lang="en-NZ" dirty="0" smtClean="0">
                <a:solidFill>
                  <a:schemeClr val="bg1"/>
                </a:solidFill>
              </a:rPr>
              <a:t> in Action</a:t>
            </a:r>
            <a:endParaRPr lang="en-NZ" dirty="0">
              <a:solidFill>
                <a:schemeClr val="bg1"/>
              </a:solidFill>
            </a:endParaRPr>
          </a:p>
        </p:txBody>
      </p:sp>
      <p:pic>
        <p:nvPicPr>
          <p:cNvPr id="5" name="mauri-o-meter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2775" y="1600200"/>
            <a:ext cx="7920038" cy="4525963"/>
          </a:xfrm>
        </p:spPr>
      </p:pic>
    </p:spTree>
    <p:extLst>
      <p:ext uri="{BB962C8B-B14F-4D97-AF65-F5344CB8AC3E}">
        <p14:creationId xmlns:p14="http://schemas.microsoft.com/office/powerpoint/2010/main" val="26409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oi 1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9632" y="1399982"/>
            <a:ext cx="6558038" cy="5246063"/>
          </a:xfrm>
        </p:spPr>
      </p:pic>
      <p:sp>
        <p:nvSpPr>
          <p:cNvPr id="2" name="Rectangle 1"/>
          <p:cNvSpPr/>
          <p:nvPr/>
        </p:nvSpPr>
        <p:spPr>
          <a:xfrm>
            <a:off x="1112961" y="188640"/>
            <a:ext cx="74914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NZ" dirty="0" err="1">
                <a:solidFill>
                  <a:schemeClr val="bg1"/>
                </a:solidFill>
              </a:rPr>
              <a:t>Tohunga</a:t>
            </a:r>
            <a:r>
              <a:rPr lang="en-NZ" dirty="0">
                <a:solidFill>
                  <a:schemeClr val="bg1"/>
                </a:solidFill>
              </a:rPr>
              <a:t> </a:t>
            </a:r>
            <a:br>
              <a:rPr lang="en-NZ" dirty="0">
                <a:solidFill>
                  <a:schemeClr val="bg1"/>
                </a:solidFill>
              </a:rPr>
            </a:br>
            <a:r>
              <a:rPr lang="en-NZ" dirty="0">
                <a:solidFill>
                  <a:schemeClr val="bg1"/>
                </a:solidFill>
              </a:rPr>
              <a:t>Healer – Assessor – </a:t>
            </a:r>
            <a:r>
              <a:rPr lang="en-NZ" dirty="0" err="1">
                <a:solidFill>
                  <a:schemeClr val="bg1"/>
                </a:solidFill>
              </a:rPr>
              <a:t>Mauri</a:t>
            </a:r>
            <a:r>
              <a:rPr lang="en-NZ" dirty="0">
                <a:solidFill>
                  <a:schemeClr val="bg1"/>
                </a:solidFill>
              </a:rPr>
              <a:t> – </a:t>
            </a:r>
            <a:r>
              <a:rPr lang="en-NZ" dirty="0" err="1">
                <a:solidFill>
                  <a:schemeClr val="bg1"/>
                </a:solidFill>
              </a:rPr>
              <a:t>Papatuanuku</a:t>
            </a:r>
            <a:r>
              <a:rPr lang="en-NZ" dirty="0">
                <a:solidFill>
                  <a:schemeClr val="bg1"/>
                </a:solidFill>
              </a:rPr>
              <a:t> – Shadow and Light of Emotional Wellbeing - South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20346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oi 3.2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7665" y="1326439"/>
            <a:ext cx="5472608" cy="4799725"/>
          </a:xfrm>
        </p:spPr>
      </p:pic>
      <p:sp>
        <p:nvSpPr>
          <p:cNvPr id="2" name="Rectangle 1"/>
          <p:cNvSpPr/>
          <p:nvPr/>
        </p:nvSpPr>
        <p:spPr>
          <a:xfrm>
            <a:off x="971600" y="188640"/>
            <a:ext cx="69847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NZ" dirty="0">
                <a:solidFill>
                  <a:schemeClr val="bg1"/>
                </a:solidFill>
              </a:rPr>
              <a:t>Toa </a:t>
            </a:r>
            <a:br>
              <a:rPr lang="en-NZ" dirty="0">
                <a:solidFill>
                  <a:schemeClr val="bg1"/>
                </a:solidFill>
              </a:rPr>
            </a:br>
            <a:r>
              <a:rPr lang="en-NZ" dirty="0">
                <a:solidFill>
                  <a:schemeClr val="bg1"/>
                </a:solidFill>
              </a:rPr>
              <a:t>Leader – </a:t>
            </a:r>
            <a:r>
              <a:rPr lang="en-NZ" dirty="0" err="1">
                <a:solidFill>
                  <a:schemeClr val="bg1"/>
                </a:solidFill>
              </a:rPr>
              <a:t>Wairua</a:t>
            </a:r>
            <a:r>
              <a:rPr lang="en-NZ" dirty="0">
                <a:solidFill>
                  <a:schemeClr val="bg1"/>
                </a:solidFill>
              </a:rPr>
              <a:t> – Dance – </a:t>
            </a:r>
            <a:r>
              <a:rPr lang="en-NZ" dirty="0" err="1">
                <a:solidFill>
                  <a:schemeClr val="bg1"/>
                </a:solidFill>
              </a:rPr>
              <a:t>Karanga</a:t>
            </a:r>
            <a:r>
              <a:rPr lang="en-NZ" dirty="0">
                <a:solidFill>
                  <a:schemeClr val="bg1"/>
                </a:solidFill>
              </a:rPr>
              <a:t> – Respect – Boundaries - Shadow and Light Spiritual Wellbeing - North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78397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b="1" dirty="0" smtClean="0"/>
              <a:t>What is </a:t>
            </a:r>
            <a:r>
              <a:rPr lang="en-NZ" b="1" dirty="0" err="1" smtClean="0"/>
              <a:t>Te</a:t>
            </a:r>
            <a:r>
              <a:rPr lang="en-NZ" b="1" dirty="0" smtClean="0"/>
              <a:t> </a:t>
            </a:r>
            <a:r>
              <a:rPr lang="en-NZ" b="1" dirty="0" err="1" smtClean="0"/>
              <a:t>Poipoia</a:t>
            </a:r>
            <a:r>
              <a:rPr lang="en-NZ" b="1" dirty="0" smtClean="0"/>
              <a:t> </a:t>
            </a:r>
            <a:r>
              <a:rPr lang="en-NZ" b="1" dirty="0" err="1" smtClean="0"/>
              <a:t>Tukino</a:t>
            </a:r>
            <a:r>
              <a:rPr lang="en-NZ" b="1" dirty="0" smtClean="0"/>
              <a:t> o Hauraki?</a:t>
            </a:r>
            <a:endParaRPr lang="en-AU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>
              <a:spcBef>
                <a:spcPts val="0"/>
              </a:spcBef>
            </a:pPr>
            <a:r>
              <a:rPr lang="en-NZ" dirty="0" err="1"/>
              <a:t>Te</a:t>
            </a:r>
            <a:r>
              <a:rPr lang="en-NZ" dirty="0"/>
              <a:t> </a:t>
            </a:r>
            <a:r>
              <a:rPr lang="en-NZ" dirty="0" err="1"/>
              <a:t>Poipoia</a:t>
            </a:r>
            <a:r>
              <a:rPr lang="en-NZ" dirty="0"/>
              <a:t> </a:t>
            </a:r>
            <a:r>
              <a:rPr lang="en-NZ" dirty="0" err="1"/>
              <a:t>Tūkino</a:t>
            </a:r>
            <a:r>
              <a:rPr lang="en-NZ" dirty="0"/>
              <a:t> o Hauraki – forum of  indigenous providers from </a:t>
            </a:r>
            <a:r>
              <a:rPr lang="en-NZ" dirty="0" smtClean="0"/>
              <a:t>Hauraki .  HMTB, TKHOH,TWMWOH, TAK, TKONH</a:t>
            </a:r>
          </a:p>
          <a:p>
            <a:pPr>
              <a:spcBef>
                <a:spcPts val="0"/>
              </a:spcBef>
            </a:pPr>
            <a:endParaRPr lang="en-NZ" dirty="0"/>
          </a:p>
          <a:p>
            <a:pPr>
              <a:spcBef>
                <a:spcPts val="0"/>
              </a:spcBef>
            </a:pPr>
            <a:r>
              <a:rPr lang="en-NZ" dirty="0" err="1" smtClean="0"/>
              <a:t>Te</a:t>
            </a:r>
            <a:r>
              <a:rPr lang="en-NZ" dirty="0" smtClean="0"/>
              <a:t> </a:t>
            </a:r>
            <a:r>
              <a:rPr lang="en-NZ" dirty="0" err="1" smtClean="0"/>
              <a:t>Poipoia</a:t>
            </a:r>
            <a:r>
              <a:rPr lang="en-NZ" dirty="0" smtClean="0"/>
              <a:t> 2006 – 2008 developed strategy to address domestic violence in our tribal communities</a:t>
            </a:r>
          </a:p>
          <a:p>
            <a:pPr>
              <a:spcBef>
                <a:spcPts val="0"/>
              </a:spcBef>
            </a:pPr>
            <a:endParaRPr lang="en-NZ" dirty="0"/>
          </a:p>
          <a:p>
            <a:pPr>
              <a:spcBef>
                <a:spcPts val="0"/>
              </a:spcBef>
            </a:pPr>
            <a:r>
              <a:rPr lang="en-NZ" dirty="0" err="1" smtClean="0"/>
              <a:t>Gov</a:t>
            </a:r>
            <a:r>
              <a:rPr lang="en-NZ" dirty="0" smtClean="0"/>
              <a:t> strategies not working for our people</a:t>
            </a:r>
          </a:p>
          <a:p>
            <a:pPr>
              <a:spcBef>
                <a:spcPts val="0"/>
              </a:spcBef>
            </a:pPr>
            <a:endParaRPr lang="en-NZ" dirty="0" smtClean="0"/>
          </a:p>
          <a:p>
            <a:pPr>
              <a:spcBef>
                <a:spcPts val="0"/>
              </a:spcBef>
            </a:pPr>
            <a:r>
              <a:rPr lang="en-NZ" dirty="0" smtClean="0"/>
              <a:t>In 2007, 6 Hauraki children died from domestic violence</a:t>
            </a:r>
          </a:p>
          <a:p>
            <a:pPr marL="0" indent="0">
              <a:spcBef>
                <a:spcPts val="0"/>
              </a:spcBef>
              <a:buNone/>
            </a:pPr>
            <a:endParaRPr lang="en-NZ" dirty="0" smtClean="0"/>
          </a:p>
          <a:p>
            <a:pPr>
              <a:spcBef>
                <a:spcPts val="0"/>
              </a:spcBef>
            </a:pPr>
            <a:r>
              <a:rPr lang="en-NZ" dirty="0" smtClean="0"/>
              <a:t>Violence in Hauraki hidden by national picture </a:t>
            </a:r>
            <a:endParaRPr lang="en-NZ" dirty="0"/>
          </a:p>
          <a:p>
            <a:pPr>
              <a:spcBef>
                <a:spcPts val="0"/>
              </a:spcBef>
            </a:pPr>
            <a:endParaRPr lang="en-NZ" dirty="0" smtClean="0"/>
          </a:p>
          <a:p>
            <a:pPr>
              <a:spcBef>
                <a:spcPts val="0"/>
              </a:spcBef>
            </a:pPr>
            <a:r>
              <a:rPr lang="en-NZ" dirty="0" smtClean="0"/>
              <a:t>That picture transposed onto Hauraki</a:t>
            </a:r>
          </a:p>
          <a:p>
            <a:pPr marL="0" indent="0">
              <a:spcBef>
                <a:spcPts val="0"/>
              </a:spcBef>
              <a:buNone/>
            </a:pPr>
            <a:endParaRPr lang="en-NZ" dirty="0" smtClean="0"/>
          </a:p>
          <a:p>
            <a:pPr>
              <a:spcBef>
                <a:spcPts val="0"/>
              </a:spcBef>
            </a:pPr>
            <a:r>
              <a:rPr lang="en-NZ" dirty="0" smtClean="0"/>
              <a:t>Means we miss what is important and necessary for us</a:t>
            </a:r>
          </a:p>
          <a:p>
            <a:pPr marL="0" indent="0">
              <a:spcBef>
                <a:spcPts val="0"/>
              </a:spcBef>
              <a:buNone/>
            </a:pPr>
            <a:endParaRPr lang="en-NZ" dirty="0" smtClean="0"/>
          </a:p>
          <a:p>
            <a:pPr>
              <a:spcBef>
                <a:spcPts val="0"/>
              </a:spcBef>
            </a:pPr>
            <a:r>
              <a:rPr lang="en-NZ" dirty="0" smtClean="0"/>
              <a:t>Key directives from our communities are to:</a:t>
            </a:r>
          </a:p>
          <a:p>
            <a:pPr>
              <a:spcBef>
                <a:spcPts val="0"/>
              </a:spcBef>
            </a:pPr>
            <a:endParaRPr lang="en-NZ" dirty="0"/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NZ" dirty="0" smtClean="0"/>
              <a:t> </a:t>
            </a:r>
            <a:r>
              <a:rPr lang="en-NZ" dirty="0"/>
              <a:t>A</a:t>
            </a:r>
            <a:r>
              <a:rPr lang="en-NZ" dirty="0" smtClean="0"/>
              <a:t>ffirm </a:t>
            </a:r>
            <a:r>
              <a:rPr lang="en-NZ" dirty="0" err="1" smtClean="0"/>
              <a:t>Te</a:t>
            </a:r>
            <a:r>
              <a:rPr lang="en-NZ" dirty="0" smtClean="0"/>
              <a:t> </a:t>
            </a:r>
            <a:r>
              <a:rPr lang="en-NZ" dirty="0" err="1" smtClean="0"/>
              <a:t>Ao</a:t>
            </a:r>
            <a:r>
              <a:rPr lang="en-NZ" dirty="0" smtClean="0"/>
              <a:t> Maori as valid construct for transforming and healing  family and domestic violence in Hauraki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NZ" dirty="0" smtClean="0"/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NZ" dirty="0" smtClean="0"/>
              <a:t>Need to understand the relationship between colonisation and violence in Hauraki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NZ" dirty="0" smtClean="0"/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NZ" dirty="0" smtClean="0"/>
              <a:t>Adopt transformative practices and approaches at family, community and tribal levels</a:t>
            </a:r>
            <a:endParaRPr lang="en-NZ" dirty="0"/>
          </a:p>
          <a:p>
            <a:pPr>
              <a:spcBef>
                <a:spcPts val="0"/>
              </a:spcBef>
            </a:pPr>
            <a:endParaRPr lang="en-NZ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NZ" dirty="0"/>
              <a:t/>
            </a:r>
            <a:br>
              <a:rPr lang="en-NZ" dirty="0"/>
            </a:br>
            <a:r>
              <a:rPr lang="en-NZ" dirty="0" smtClean="0"/>
              <a:t>So what has </a:t>
            </a:r>
            <a:r>
              <a:rPr lang="en-NZ" dirty="0" err="1" smtClean="0"/>
              <a:t>Gov</a:t>
            </a:r>
            <a:r>
              <a:rPr lang="en-NZ" dirty="0" smtClean="0"/>
              <a:t> been doing for the past  160 years that has  made a difference for Hauraki?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6775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oi 4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43075" y="1600200"/>
            <a:ext cx="5657850" cy="4525963"/>
          </a:xfrm>
        </p:spPr>
      </p:pic>
      <p:sp>
        <p:nvSpPr>
          <p:cNvPr id="2" name="Rectangle 1"/>
          <p:cNvSpPr/>
          <p:nvPr/>
        </p:nvSpPr>
        <p:spPr>
          <a:xfrm>
            <a:off x="971600" y="155827"/>
            <a:ext cx="74888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NZ" dirty="0" err="1" smtClean="0">
                <a:solidFill>
                  <a:schemeClr val="bg1"/>
                </a:solidFill>
              </a:rPr>
              <a:t>Matakite</a:t>
            </a:r>
            <a:r>
              <a:rPr lang="en-NZ" dirty="0">
                <a:solidFill>
                  <a:schemeClr val="bg1"/>
                </a:solidFill>
              </a:rPr>
              <a:t/>
            </a:r>
            <a:br>
              <a:rPr lang="en-NZ" dirty="0">
                <a:solidFill>
                  <a:schemeClr val="bg1"/>
                </a:solidFill>
              </a:rPr>
            </a:br>
            <a:r>
              <a:rPr lang="en-NZ" dirty="0" smtClean="0">
                <a:solidFill>
                  <a:schemeClr val="bg1"/>
                </a:solidFill>
              </a:rPr>
              <a:t>Visionary – Insights, Childlike, Spontaneous, Storytelling, Games, Shadow and Light of Emotional &amp; Spiritual Wellbeing – East Hine </a:t>
            </a:r>
            <a:r>
              <a:rPr lang="en-NZ" dirty="0" err="1" smtClean="0">
                <a:solidFill>
                  <a:schemeClr val="bg1"/>
                </a:solidFill>
              </a:rPr>
              <a:t>Titama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50510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oi 2.2.avi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0.958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9752" y="1268760"/>
            <a:ext cx="4525963" cy="4525963"/>
          </a:xfrm>
        </p:spPr>
      </p:pic>
      <p:sp>
        <p:nvSpPr>
          <p:cNvPr id="2" name="Rectangle 1"/>
          <p:cNvSpPr/>
          <p:nvPr/>
        </p:nvSpPr>
        <p:spPr>
          <a:xfrm>
            <a:off x="683568" y="188640"/>
            <a:ext cx="7848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NZ" dirty="0" err="1" smtClean="0">
                <a:solidFill>
                  <a:schemeClr val="bg1"/>
                </a:solidFill>
              </a:rPr>
              <a:t>Kaiako</a:t>
            </a:r>
            <a:r>
              <a:rPr lang="en-NZ" dirty="0">
                <a:solidFill>
                  <a:schemeClr val="bg1"/>
                </a:solidFill>
              </a:rPr>
              <a:t/>
            </a:r>
            <a:br>
              <a:rPr lang="en-NZ" dirty="0">
                <a:solidFill>
                  <a:schemeClr val="bg1"/>
                </a:solidFill>
              </a:rPr>
            </a:br>
            <a:r>
              <a:rPr lang="en-NZ" dirty="0" smtClean="0">
                <a:solidFill>
                  <a:schemeClr val="bg1"/>
                </a:solidFill>
              </a:rPr>
              <a:t>Teacher – Mentor – Uncertainty – Trust – Life – Death – Change</a:t>
            </a:r>
          </a:p>
          <a:p>
            <a:pPr algn="ctr"/>
            <a:r>
              <a:rPr lang="en-NZ" dirty="0" smtClean="0">
                <a:solidFill>
                  <a:schemeClr val="bg1"/>
                </a:solidFill>
              </a:rPr>
              <a:t>Shadow &amp; Light, Emotional &amp; Spiritual Wellbeing – West – Hine Nui </a:t>
            </a:r>
            <a:r>
              <a:rPr lang="en-NZ" dirty="0" err="1" smtClean="0">
                <a:solidFill>
                  <a:schemeClr val="bg1"/>
                </a:solidFill>
              </a:rPr>
              <a:t>te</a:t>
            </a:r>
            <a:r>
              <a:rPr lang="en-NZ" dirty="0" smtClean="0">
                <a:solidFill>
                  <a:schemeClr val="bg1"/>
                </a:solidFill>
              </a:rPr>
              <a:t> Po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94984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outama video 5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3688" y="1412776"/>
            <a:ext cx="5657850" cy="4525963"/>
          </a:xfrm>
        </p:spPr>
      </p:pic>
      <p:sp>
        <p:nvSpPr>
          <p:cNvPr id="2" name="Rectangle 1"/>
          <p:cNvSpPr/>
          <p:nvPr/>
        </p:nvSpPr>
        <p:spPr>
          <a:xfrm>
            <a:off x="1331640" y="141111"/>
            <a:ext cx="71287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dirty="0" err="1">
                <a:solidFill>
                  <a:schemeClr val="bg1"/>
                </a:solidFill>
              </a:rPr>
              <a:t>Poutama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Mauri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Ora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Mauri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 smtClean="0">
                <a:solidFill>
                  <a:schemeClr val="bg1"/>
                </a:solidFill>
              </a:rPr>
              <a:t>Tu</a:t>
            </a:r>
            <a:endParaRPr lang="en-AU" dirty="0">
              <a:solidFill>
                <a:schemeClr val="bg1"/>
              </a:solidFill>
            </a:endParaRPr>
          </a:p>
          <a:p>
            <a:pPr algn="ctr"/>
            <a:r>
              <a:rPr lang="en-AU" dirty="0" smtClean="0">
                <a:solidFill>
                  <a:schemeClr val="bg1"/>
                </a:solidFill>
              </a:rPr>
              <a:t> </a:t>
            </a:r>
            <a:r>
              <a:rPr lang="en-AU" dirty="0">
                <a:solidFill>
                  <a:schemeClr val="bg1"/>
                </a:solidFill>
              </a:rPr>
              <a:t>Integration – Collision of 4 Worlds – 4 Archetypes – Traditional – Contemporary - Unknown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18979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pPr algn="l"/>
            <a:r>
              <a:rPr lang="en-NZ" sz="4000" b="1" dirty="0" smtClean="0"/>
              <a:t>Research aims  </a:t>
            </a:r>
            <a:r>
              <a:rPr lang="en-NZ" sz="2800" dirty="0" smtClean="0"/>
              <a:t/>
            </a:r>
            <a:br>
              <a:rPr lang="en-NZ" sz="2800" dirty="0" smtClean="0"/>
            </a:br>
            <a:endParaRPr lang="en-NZ" sz="2700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NZ" sz="2400" b="1" dirty="0"/>
              <a:t>t</a:t>
            </a:r>
            <a:r>
              <a:rPr lang="en-NZ" sz="2400" b="1" dirty="0" smtClean="0">
                <a:solidFill>
                  <a:schemeClr val="tx1"/>
                </a:solidFill>
              </a:rPr>
              <a:t>o develop and pilot a tool for measuring the social norms that are associated with </a:t>
            </a:r>
            <a:r>
              <a:rPr lang="en-NZ" sz="2400" b="1" dirty="0" err="1" smtClean="0">
                <a:solidFill>
                  <a:schemeClr val="tx1"/>
                </a:solidFill>
              </a:rPr>
              <a:t>whānau</a:t>
            </a:r>
            <a:r>
              <a:rPr lang="en-NZ" sz="2400" b="1" dirty="0" smtClean="0">
                <a:solidFill>
                  <a:schemeClr val="tx1"/>
                </a:solidFill>
              </a:rPr>
              <a:t> </a:t>
            </a:r>
            <a:r>
              <a:rPr lang="en-NZ" sz="2400" b="1" dirty="0" smtClean="0"/>
              <a:t>violence </a:t>
            </a:r>
            <a:r>
              <a:rPr lang="en-NZ" sz="2400" b="1" dirty="0" smtClean="0">
                <a:solidFill>
                  <a:schemeClr val="tx1"/>
                </a:solidFill>
              </a:rPr>
              <a:t>in Hauraki</a:t>
            </a:r>
          </a:p>
          <a:p>
            <a:pPr marL="0" indent="0">
              <a:spcBef>
                <a:spcPts val="1200"/>
              </a:spcBef>
              <a:buNone/>
            </a:pPr>
            <a:endParaRPr lang="en-NZ" sz="2400" b="1" dirty="0" smtClean="0">
              <a:solidFill>
                <a:schemeClr val="tx1"/>
              </a:solidFill>
            </a:endParaRPr>
          </a:p>
          <a:p>
            <a:pPr lvl="2" indent="-342900">
              <a:spcBef>
                <a:spcPts val="1200"/>
              </a:spcBef>
            </a:pPr>
            <a:r>
              <a:rPr lang="en-NZ" sz="2000" dirty="0"/>
              <a:t>s</a:t>
            </a:r>
            <a:r>
              <a:rPr lang="en-NZ" sz="2000" dirty="0" smtClean="0"/>
              <a:t>tatistical evidence of validity</a:t>
            </a:r>
          </a:p>
          <a:p>
            <a:pPr lvl="2" indent="-342900">
              <a:spcBef>
                <a:spcPts val="1200"/>
              </a:spcBef>
            </a:pPr>
            <a:r>
              <a:rPr lang="en-NZ" sz="2000" dirty="0" err="1" smtClean="0"/>
              <a:t>mātauranga</a:t>
            </a:r>
            <a:r>
              <a:rPr lang="en-NZ" sz="2000" dirty="0" smtClean="0"/>
              <a:t> Māori content and aspirations</a:t>
            </a:r>
          </a:p>
          <a:p>
            <a:pPr lvl="2" indent="-342900">
              <a:spcBef>
                <a:spcPts val="1200"/>
              </a:spcBef>
            </a:pPr>
            <a:r>
              <a:rPr lang="en-NZ" sz="2000" dirty="0"/>
              <a:t>u</a:t>
            </a:r>
            <a:r>
              <a:rPr lang="en-NZ" sz="2000" dirty="0" smtClean="0"/>
              <a:t>seable &amp; meaningful for Māori</a:t>
            </a:r>
            <a:r>
              <a:rPr lang="en-NZ" sz="2000" dirty="0" smtClean="0">
                <a:solidFill>
                  <a:schemeClr val="tx1"/>
                </a:solidFill>
              </a:rPr>
              <a:t> </a:t>
            </a:r>
            <a:r>
              <a:rPr lang="en-NZ" sz="2000" dirty="0" err="1" smtClean="0">
                <a:solidFill>
                  <a:schemeClr val="tx1"/>
                </a:solidFill>
              </a:rPr>
              <a:t>whānau</a:t>
            </a:r>
            <a:r>
              <a:rPr lang="en-NZ" sz="2000" dirty="0" smtClean="0">
                <a:solidFill>
                  <a:schemeClr val="tx1"/>
                </a:solidFill>
              </a:rPr>
              <a:t> in Hauraki</a:t>
            </a:r>
          </a:p>
          <a:p>
            <a:pPr lvl="2" indent="-342900">
              <a:spcBef>
                <a:spcPts val="1200"/>
              </a:spcBef>
            </a:pPr>
            <a:r>
              <a:rPr lang="en-NZ" sz="2000" dirty="0" smtClean="0"/>
              <a:t>aligns with </a:t>
            </a:r>
            <a:r>
              <a:rPr lang="en-NZ" sz="2000" dirty="0" err="1" smtClean="0"/>
              <a:t>Poutama</a:t>
            </a:r>
            <a:r>
              <a:rPr lang="en-NZ" sz="2000" dirty="0" smtClean="0"/>
              <a:t> </a:t>
            </a:r>
            <a:r>
              <a:rPr lang="en-NZ" sz="2000" dirty="0" err="1" smtClean="0"/>
              <a:t>Mauri</a:t>
            </a:r>
            <a:r>
              <a:rPr lang="en-NZ" sz="2000" dirty="0" smtClean="0"/>
              <a:t> </a:t>
            </a:r>
            <a:r>
              <a:rPr lang="en-NZ" sz="2000" dirty="0" err="1" smtClean="0"/>
              <a:t>Ora</a:t>
            </a:r>
            <a:r>
              <a:rPr lang="en-NZ" sz="2000" dirty="0" smtClean="0"/>
              <a:t>, </a:t>
            </a:r>
            <a:r>
              <a:rPr lang="en-NZ" sz="2000" dirty="0" err="1" smtClean="0"/>
              <a:t>Mauri</a:t>
            </a:r>
            <a:r>
              <a:rPr lang="en-NZ" sz="2000" dirty="0" smtClean="0"/>
              <a:t> </a:t>
            </a:r>
            <a:r>
              <a:rPr lang="en-NZ" sz="2000" dirty="0" err="1" smtClean="0"/>
              <a:t>Tū</a:t>
            </a:r>
            <a:endParaRPr lang="en-NZ" sz="2000" dirty="0" smtClean="0"/>
          </a:p>
          <a:p>
            <a:pPr lvl="2" indent="-342900">
              <a:spcBef>
                <a:spcPts val="1200"/>
              </a:spcBef>
            </a:pPr>
            <a:r>
              <a:rPr lang="en-NZ" sz="2000" dirty="0" smtClean="0"/>
              <a:t>builds on existing strengths &amp; strategies </a:t>
            </a: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74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l"/>
            <a:r>
              <a:rPr lang="en-NZ" sz="3600" b="1" dirty="0"/>
              <a:t>w</a:t>
            </a:r>
            <a:r>
              <a:rPr lang="en-NZ" sz="3600" b="1" dirty="0" smtClean="0"/>
              <a:t>hy social norms? </a:t>
            </a:r>
            <a:endParaRPr lang="en-NZ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85000" lnSpcReduction="20000"/>
          </a:bodyPr>
          <a:lstStyle/>
          <a:p>
            <a:r>
              <a:rPr lang="en-NZ" sz="2400" dirty="0" smtClean="0"/>
              <a:t>inspired by the community mobilisation model of violence prevention (</a:t>
            </a:r>
            <a:r>
              <a:rPr lang="en-NZ" sz="2400" dirty="0" err="1" smtClean="0"/>
              <a:t>Michau</a:t>
            </a:r>
            <a:r>
              <a:rPr lang="en-NZ" sz="2400" dirty="0" smtClean="0"/>
              <a:t>, 2012)</a:t>
            </a:r>
          </a:p>
          <a:p>
            <a:pPr lvl="1"/>
            <a:r>
              <a:rPr lang="en-NZ" sz="2000" dirty="0" smtClean="0"/>
              <a:t>primary prevention</a:t>
            </a:r>
          </a:p>
          <a:p>
            <a:pPr lvl="1"/>
            <a:r>
              <a:rPr lang="en-NZ" sz="2000" dirty="0" smtClean="0"/>
              <a:t>diverse programmes and strategies </a:t>
            </a:r>
          </a:p>
          <a:p>
            <a:pPr lvl="1"/>
            <a:r>
              <a:rPr lang="en-NZ" sz="2000" dirty="0"/>
              <a:t>s</a:t>
            </a:r>
            <a:r>
              <a:rPr lang="en-NZ" sz="2000" dirty="0" smtClean="0"/>
              <a:t>ystematic approach to behaviour change</a:t>
            </a:r>
          </a:p>
          <a:p>
            <a:pPr lvl="1"/>
            <a:r>
              <a:rPr lang="en-NZ" sz="2000" dirty="0"/>
              <a:t>c</a:t>
            </a:r>
            <a:r>
              <a:rPr lang="en-NZ" sz="2000" dirty="0" smtClean="0"/>
              <a:t>apacity to reduce prevalence </a:t>
            </a:r>
          </a:p>
          <a:p>
            <a:pPr lvl="1"/>
            <a:r>
              <a:rPr lang="en-NZ" sz="2000" dirty="0" smtClean="0"/>
              <a:t>robust process for tracking outcomes </a:t>
            </a:r>
          </a:p>
          <a:p>
            <a:pPr lvl="1"/>
            <a:endParaRPr lang="en-NZ" sz="2000" dirty="0" smtClean="0"/>
          </a:p>
          <a:p>
            <a:pPr marL="400050"/>
            <a:r>
              <a:rPr lang="en-NZ" sz="2400" dirty="0"/>
              <a:t>c</a:t>
            </a:r>
            <a:r>
              <a:rPr lang="en-NZ" sz="2400" dirty="0" smtClean="0"/>
              <a:t>aptures the nature of </a:t>
            </a:r>
            <a:r>
              <a:rPr lang="en-NZ" sz="2400" dirty="0" err="1" smtClean="0"/>
              <a:t>Te</a:t>
            </a:r>
            <a:r>
              <a:rPr lang="en-NZ" sz="2400" dirty="0" smtClean="0"/>
              <a:t> </a:t>
            </a:r>
            <a:r>
              <a:rPr lang="en-NZ" sz="2400" dirty="0" err="1" smtClean="0"/>
              <a:t>Whariki’s</a:t>
            </a:r>
            <a:r>
              <a:rPr lang="en-NZ" sz="2400" dirty="0" smtClean="0"/>
              <a:t> engagement with Hauraki </a:t>
            </a:r>
          </a:p>
          <a:p>
            <a:pPr marL="400050"/>
            <a:endParaRPr lang="en-NZ" sz="2400" dirty="0" smtClean="0"/>
          </a:p>
          <a:p>
            <a:pPr marL="400050"/>
            <a:r>
              <a:rPr lang="en-NZ" sz="2400" dirty="0" smtClean="0"/>
              <a:t>establishment of a quantitative evidence base  </a:t>
            </a:r>
          </a:p>
          <a:p>
            <a:pPr marL="400050"/>
            <a:endParaRPr lang="en-NZ" sz="2400" dirty="0" smtClean="0"/>
          </a:p>
          <a:p>
            <a:r>
              <a:rPr lang="en-NZ" sz="2400" dirty="0" smtClean="0"/>
              <a:t>consistent with the </a:t>
            </a:r>
            <a:r>
              <a:rPr lang="en-NZ" sz="2400" dirty="0" err="1" smtClean="0"/>
              <a:t>Mauri</a:t>
            </a:r>
            <a:r>
              <a:rPr lang="en-NZ" sz="2400" dirty="0" smtClean="0"/>
              <a:t> </a:t>
            </a:r>
            <a:r>
              <a:rPr lang="en-NZ" sz="2400" dirty="0" err="1" smtClean="0"/>
              <a:t>Ora</a:t>
            </a:r>
            <a:r>
              <a:rPr lang="en-NZ" sz="2400" dirty="0" smtClean="0"/>
              <a:t> Framework of Violence </a:t>
            </a:r>
            <a:r>
              <a:rPr lang="en-NZ" sz="2400" dirty="0"/>
              <a:t>P</a:t>
            </a:r>
            <a:r>
              <a:rPr lang="en-NZ" sz="2400" dirty="0" smtClean="0"/>
              <a:t>revention </a:t>
            </a:r>
            <a:r>
              <a:rPr lang="en-NZ" sz="2400" dirty="0" smtClean="0"/>
              <a:t>(2</a:t>
            </a:r>
            <a:r>
              <a:rPr lang="en-NZ" sz="2400" baseline="30000" dirty="0" smtClean="0"/>
              <a:t>nd</a:t>
            </a:r>
            <a:r>
              <a:rPr lang="en-NZ" sz="2400" dirty="0" smtClean="0"/>
              <a:t>  </a:t>
            </a:r>
            <a:r>
              <a:rPr lang="en-NZ" sz="2400" dirty="0" smtClean="0"/>
              <a:t>Māori Taskforce on </a:t>
            </a:r>
            <a:r>
              <a:rPr lang="en-NZ" sz="2400" dirty="0" err="1" smtClean="0"/>
              <a:t>Whānau</a:t>
            </a:r>
            <a:r>
              <a:rPr lang="en-NZ" sz="2400" dirty="0" smtClean="0"/>
              <a:t> Violence, 2004)</a:t>
            </a:r>
          </a:p>
          <a:p>
            <a:pPr lvl="1"/>
            <a:r>
              <a:rPr lang="en-NZ" sz="2000" dirty="0" err="1"/>
              <a:t>d</a:t>
            </a:r>
            <a:r>
              <a:rPr lang="en-NZ" sz="2000" dirty="0" err="1" smtClean="0"/>
              <a:t>ispell</a:t>
            </a:r>
            <a:r>
              <a:rPr lang="en-NZ" sz="2000" dirty="0" smtClean="0"/>
              <a:t> the illusion </a:t>
            </a:r>
          </a:p>
          <a:p>
            <a:pPr lvl="1"/>
            <a:r>
              <a:rPr lang="en-NZ" sz="2000" dirty="0" smtClean="0"/>
              <a:t>remove opportunities for </a:t>
            </a:r>
            <a:r>
              <a:rPr lang="en-NZ" sz="2000" dirty="0" err="1" smtClean="0"/>
              <a:t>whanau</a:t>
            </a:r>
            <a:r>
              <a:rPr lang="en-NZ" sz="2000" dirty="0" smtClean="0"/>
              <a:t> violence</a:t>
            </a:r>
          </a:p>
          <a:p>
            <a:pPr lvl="1"/>
            <a:r>
              <a:rPr lang="en-NZ" sz="2000" dirty="0" smtClean="0"/>
              <a:t>teach transformative practice </a:t>
            </a:r>
            <a:endParaRPr lang="en-NZ" sz="2800" dirty="0"/>
          </a:p>
        </p:txBody>
      </p:sp>
    </p:spTree>
    <p:extLst>
      <p:ext uri="{BB962C8B-B14F-4D97-AF65-F5344CB8AC3E}">
        <p14:creationId xmlns:p14="http://schemas.microsoft.com/office/powerpoint/2010/main" val="68676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pPr algn="l"/>
            <a:r>
              <a:rPr lang="en-NZ" sz="3600" b="1" dirty="0"/>
              <a:t>w</a:t>
            </a:r>
            <a:r>
              <a:rPr lang="en-NZ" sz="3600" b="1" dirty="0" smtClean="0"/>
              <a:t>hat is a social norm?</a:t>
            </a:r>
            <a:endParaRPr lang="en-NZ" sz="36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>
            <a:normAutofit/>
          </a:bodyPr>
          <a:lstStyle/>
          <a:p>
            <a:r>
              <a:rPr lang="en-NZ" dirty="0"/>
              <a:t>t</a:t>
            </a:r>
            <a:r>
              <a:rPr lang="en-NZ" dirty="0" smtClean="0"/>
              <a:t>he things that people </a:t>
            </a:r>
            <a:r>
              <a:rPr lang="en-NZ" b="1" dirty="0" smtClean="0"/>
              <a:t>believe to be normal </a:t>
            </a:r>
            <a:r>
              <a:rPr lang="en-NZ" dirty="0" smtClean="0"/>
              <a:t>in their group</a:t>
            </a:r>
          </a:p>
          <a:p>
            <a:pPr lvl="1"/>
            <a:r>
              <a:rPr lang="en-NZ" b="1" dirty="0"/>
              <a:t>d</a:t>
            </a:r>
            <a:r>
              <a:rPr lang="en-NZ" b="1" dirty="0" smtClean="0"/>
              <a:t>escriptive norm </a:t>
            </a:r>
            <a:r>
              <a:rPr lang="en-NZ" dirty="0" smtClean="0"/>
              <a:t>(do what others do</a:t>
            </a:r>
            <a:r>
              <a:rPr lang="en-NZ" dirty="0"/>
              <a:t>)</a:t>
            </a:r>
          </a:p>
          <a:p>
            <a:pPr lvl="1"/>
            <a:r>
              <a:rPr lang="en-NZ" b="1" dirty="0"/>
              <a:t>i</a:t>
            </a:r>
            <a:r>
              <a:rPr lang="en-NZ" b="1" dirty="0" smtClean="0"/>
              <a:t>njunctive norm </a:t>
            </a:r>
            <a:r>
              <a:rPr lang="en-NZ" dirty="0" smtClean="0"/>
              <a:t>(do what other people think we should do</a:t>
            </a:r>
            <a:r>
              <a:rPr lang="en-NZ" dirty="0"/>
              <a:t>)</a:t>
            </a:r>
            <a:endParaRPr lang="en-NZ" dirty="0" smtClean="0"/>
          </a:p>
          <a:p>
            <a:r>
              <a:rPr lang="en-NZ" dirty="0" smtClean="0"/>
              <a:t>held in place by the expectations of people within the group (the reference network) </a:t>
            </a:r>
            <a:endParaRPr lang="en-NZ" dirty="0"/>
          </a:p>
          <a:p>
            <a:endParaRPr lang="en-NZ" dirty="0" smtClean="0"/>
          </a:p>
        </p:txBody>
      </p:sp>
    </p:spTree>
    <p:extLst>
      <p:ext uri="{BB962C8B-B14F-4D97-AF65-F5344CB8AC3E}">
        <p14:creationId xmlns:p14="http://schemas.microsoft.com/office/powerpoint/2010/main" val="155383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pPr algn="l"/>
            <a:r>
              <a:rPr lang="en-NZ" sz="3600" b="1" dirty="0" smtClean="0"/>
              <a:t>Theoretical base for a social norms approach  </a:t>
            </a:r>
            <a:r>
              <a:rPr lang="en-NZ" sz="2800" dirty="0" smtClean="0"/>
              <a:t/>
            </a:r>
            <a:br>
              <a:rPr lang="en-NZ" sz="2800" dirty="0" smtClean="0"/>
            </a:br>
            <a:endParaRPr lang="en-NZ" sz="2700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872311"/>
            <a:ext cx="6960773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47664" y="2204864"/>
            <a:ext cx="62646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lvl="2" indent="0">
              <a:buNone/>
            </a:pPr>
            <a:r>
              <a:rPr lang="en-GB" b="1" dirty="0" smtClean="0"/>
              <a:t>Systems Theory (</a:t>
            </a:r>
            <a:r>
              <a:rPr lang="en-GB" b="1" dirty="0" err="1" smtClean="0"/>
              <a:t>Bronfenbrenner</a:t>
            </a:r>
            <a:r>
              <a:rPr lang="en-GB" b="1" dirty="0" smtClean="0"/>
              <a:t>, 1979)</a:t>
            </a:r>
          </a:p>
          <a:p>
            <a:pPr marL="857250" lvl="2" indent="0">
              <a:buNone/>
            </a:pPr>
            <a:endParaRPr lang="en-GB" b="1" dirty="0" smtClean="0"/>
          </a:p>
          <a:p>
            <a:pPr marL="857250" lvl="2" indent="0">
              <a:buNone/>
            </a:pPr>
            <a:r>
              <a:rPr lang="en-GB" dirty="0" smtClean="0"/>
              <a:t>the </a:t>
            </a:r>
            <a:r>
              <a:rPr lang="en-GB" dirty="0"/>
              <a:t>simultaneous use of </a:t>
            </a:r>
            <a:r>
              <a:rPr lang="en-GB" b="1" dirty="0"/>
              <a:t>diverse strategies</a:t>
            </a:r>
            <a:r>
              <a:rPr lang="en-GB" dirty="0"/>
              <a:t>, within and across the </a:t>
            </a:r>
            <a:r>
              <a:rPr lang="en-GB" b="1" dirty="0"/>
              <a:t>Circles of Influence</a:t>
            </a:r>
            <a:r>
              <a:rPr lang="en-GB" dirty="0"/>
              <a:t>, will engage the </a:t>
            </a:r>
            <a:r>
              <a:rPr lang="en-GB" b="1" dirty="0"/>
              <a:t>critical mass</a:t>
            </a:r>
            <a:r>
              <a:rPr lang="en-GB" dirty="0"/>
              <a:t> that is needed to sustain long term behaviour change </a:t>
            </a:r>
            <a:endParaRPr lang="en-NZ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015991"/>
              </p:ext>
            </p:extLst>
          </p:nvPr>
        </p:nvGraphicFramePr>
        <p:xfrm>
          <a:off x="401158" y="1268760"/>
          <a:ext cx="8285642" cy="4287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8" name="Worksheet" r:id="rId5" imgW="10839347" imgH="5610080" progId="Excel.Sheet.12">
                  <p:embed/>
                </p:oleObj>
              </mc:Choice>
              <mc:Fallback>
                <p:oleObj name="Worksheet" r:id="rId5" imgW="10839347" imgH="56100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1158" y="1268760"/>
                        <a:ext cx="8285642" cy="42873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34035"/>
            <a:ext cx="6308205" cy="4110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71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pPr algn="l"/>
            <a:r>
              <a:rPr lang="en-NZ" sz="4000" b="1" dirty="0" smtClean="0">
                <a:latin typeface="Bradley Hand ITC" panose="03070402050302030203" pitchFamily="66" charset="0"/>
              </a:rPr>
              <a:t> </a:t>
            </a:r>
            <a:r>
              <a:rPr lang="en-NZ" sz="4000" b="1" dirty="0" smtClean="0">
                <a:latin typeface="Calibri" pitchFamily="34" charset="0"/>
              </a:rPr>
              <a:t>Research design</a:t>
            </a:r>
            <a:endParaRPr lang="en-NZ" sz="4000" b="1" dirty="0"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NZ" dirty="0" smtClean="0"/>
              <a:t>Data Collection</a:t>
            </a:r>
          </a:p>
          <a:p>
            <a:pPr lvl="1"/>
            <a:r>
              <a:rPr lang="en-NZ" dirty="0"/>
              <a:t>d</a:t>
            </a:r>
            <a:r>
              <a:rPr lang="en-NZ" dirty="0" smtClean="0"/>
              <a:t>emonstrate the existence social norms </a:t>
            </a:r>
          </a:p>
          <a:p>
            <a:pPr lvl="1"/>
            <a:r>
              <a:rPr lang="en-NZ" dirty="0" smtClean="0"/>
              <a:t>baseline prevalence data</a:t>
            </a:r>
          </a:p>
          <a:p>
            <a:pPr lvl="1"/>
            <a:r>
              <a:rPr lang="en-NZ" dirty="0" smtClean="0"/>
              <a:t>pre/post test of pilot tool </a:t>
            </a:r>
          </a:p>
          <a:p>
            <a:endParaRPr lang="en-NZ" dirty="0"/>
          </a:p>
          <a:p>
            <a:r>
              <a:rPr lang="en-NZ" dirty="0" smtClean="0"/>
              <a:t>Primary prevention strategies</a:t>
            </a:r>
            <a:endParaRPr lang="en-NZ" dirty="0"/>
          </a:p>
          <a:p>
            <a:pPr lvl="1"/>
            <a:r>
              <a:rPr lang="en-NZ" dirty="0"/>
              <a:t>d</a:t>
            </a:r>
            <a:r>
              <a:rPr lang="en-NZ" dirty="0" smtClean="0"/>
              <a:t>eliver </a:t>
            </a:r>
            <a:r>
              <a:rPr lang="en-NZ" dirty="0" err="1" smtClean="0"/>
              <a:t>Poutama</a:t>
            </a:r>
            <a:r>
              <a:rPr lang="en-NZ" dirty="0" smtClean="0"/>
              <a:t> </a:t>
            </a:r>
            <a:r>
              <a:rPr lang="en-NZ" dirty="0" err="1" smtClean="0"/>
              <a:t>Mauri</a:t>
            </a:r>
            <a:r>
              <a:rPr lang="en-NZ" dirty="0" smtClean="0"/>
              <a:t> </a:t>
            </a:r>
            <a:r>
              <a:rPr lang="en-NZ" dirty="0" err="1" smtClean="0"/>
              <a:t>Ora</a:t>
            </a:r>
            <a:r>
              <a:rPr lang="en-NZ" dirty="0" smtClean="0"/>
              <a:t>, </a:t>
            </a:r>
            <a:r>
              <a:rPr lang="en-NZ" dirty="0" err="1" smtClean="0"/>
              <a:t>Mauri</a:t>
            </a:r>
            <a:r>
              <a:rPr lang="en-NZ" dirty="0" smtClean="0"/>
              <a:t> </a:t>
            </a:r>
            <a:r>
              <a:rPr lang="en-NZ" dirty="0" err="1" smtClean="0"/>
              <a:t>Tū</a:t>
            </a:r>
            <a:r>
              <a:rPr lang="en-NZ" dirty="0" smtClean="0"/>
              <a:t>!</a:t>
            </a:r>
          </a:p>
          <a:p>
            <a:pPr lvl="1"/>
            <a:r>
              <a:rPr lang="en-NZ" dirty="0"/>
              <a:t>t</a:t>
            </a:r>
            <a:r>
              <a:rPr lang="en-NZ" dirty="0" smtClean="0"/>
              <a:t>rain facilitators</a:t>
            </a:r>
          </a:p>
          <a:p>
            <a:pPr lvl="1"/>
            <a:r>
              <a:rPr lang="en-NZ" dirty="0" smtClean="0"/>
              <a:t>initiate community mobilisation events, activities </a:t>
            </a:r>
          </a:p>
          <a:p>
            <a:pPr lvl="1"/>
            <a:endParaRPr lang="en-NZ" dirty="0" smtClean="0"/>
          </a:p>
          <a:p>
            <a:pPr lvl="1"/>
            <a:endParaRPr lang="en-NZ" dirty="0" smtClean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53738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0767297"/>
              </p:ext>
            </p:extLst>
          </p:nvPr>
        </p:nvGraphicFramePr>
        <p:xfrm>
          <a:off x="755576" y="1340768"/>
          <a:ext cx="7620000" cy="51577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Autofit/>
          </a:bodyPr>
          <a:lstStyle/>
          <a:p>
            <a:pPr algn="l"/>
            <a:r>
              <a:rPr lang="en-NZ" sz="3200" dirty="0"/>
              <a:t>e</a:t>
            </a:r>
            <a:r>
              <a:rPr lang="en-NZ" sz="3200" dirty="0" smtClean="0"/>
              <a:t>vidence of social norms: a simple word quiz </a:t>
            </a:r>
            <a:endParaRPr lang="en-NZ" sz="3200" dirty="0"/>
          </a:p>
        </p:txBody>
      </p:sp>
    </p:spTree>
    <p:extLst>
      <p:ext uri="{BB962C8B-B14F-4D97-AF65-F5344CB8AC3E}">
        <p14:creationId xmlns:p14="http://schemas.microsoft.com/office/powerpoint/2010/main" val="400325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272429"/>
              </p:ext>
            </p:extLst>
          </p:nvPr>
        </p:nvGraphicFramePr>
        <p:xfrm>
          <a:off x="1390650" y="907255"/>
          <a:ext cx="6362700" cy="5043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8774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en-NZ" sz="2800" dirty="0"/>
              <a:t>l</a:t>
            </a:r>
            <a:r>
              <a:rPr lang="en-NZ" sz="2800" dirty="0" smtClean="0"/>
              <a:t>aws &amp; legal mechanisms, 1867-2014</a:t>
            </a:r>
            <a:endParaRPr lang="en-NZ" sz="28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4008162"/>
              </p:ext>
            </p:extLst>
          </p:nvPr>
        </p:nvGraphicFramePr>
        <p:xfrm>
          <a:off x="2652560" y="1052737"/>
          <a:ext cx="4128000" cy="51125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" name="Worksheet" r:id="rId4" imgW="7629635" imgH="9448920" progId="Excel.Sheet.12">
                  <p:embed/>
                </p:oleObj>
              </mc:Choice>
              <mc:Fallback>
                <p:oleObj name="Worksheet" r:id="rId4" imgW="7629635" imgH="944892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52560" y="1052737"/>
                        <a:ext cx="4128000" cy="51125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459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0780268"/>
              </p:ext>
            </p:extLst>
          </p:nvPr>
        </p:nvGraphicFramePr>
        <p:xfrm>
          <a:off x="1652587" y="635793"/>
          <a:ext cx="5838825" cy="5586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4925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pPr algn="l"/>
            <a:r>
              <a:rPr lang="en-NZ" sz="3200" dirty="0" smtClean="0"/>
              <a:t>designing the prevalence survey</a:t>
            </a:r>
            <a:endParaRPr lang="en-NZ" sz="3200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12776"/>
            <a:ext cx="4682282" cy="5003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003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NZ" dirty="0"/>
              <a:t>w</a:t>
            </a:r>
            <a:r>
              <a:rPr lang="en-NZ" dirty="0" smtClean="0"/>
              <a:t>hat do we </a:t>
            </a:r>
            <a:r>
              <a:rPr lang="en-NZ" u="sng" dirty="0" smtClean="0"/>
              <a:t>need</a:t>
            </a:r>
            <a:r>
              <a:rPr lang="en-NZ" dirty="0" smtClean="0"/>
              <a:t> to know?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8536" y="1772816"/>
            <a:ext cx="5266928" cy="3556992"/>
          </a:xfrm>
        </p:spPr>
        <p:txBody>
          <a:bodyPr>
            <a:normAutofit fontScale="92500" lnSpcReduction="20000"/>
          </a:bodyPr>
          <a:lstStyle/>
          <a:p>
            <a:r>
              <a:rPr lang="en-NZ" dirty="0" smtClean="0"/>
              <a:t>Have you experienced this (in the last 12 months)</a:t>
            </a:r>
          </a:p>
          <a:p>
            <a:endParaRPr lang="en-NZ" dirty="0" smtClean="0"/>
          </a:p>
          <a:p>
            <a:r>
              <a:rPr lang="en-NZ" dirty="0" smtClean="0"/>
              <a:t>Have you ever experienced this? (in your lifetime)</a:t>
            </a:r>
          </a:p>
          <a:p>
            <a:endParaRPr lang="en-NZ" dirty="0"/>
          </a:p>
          <a:p>
            <a:r>
              <a:rPr lang="en-NZ" dirty="0" smtClean="0"/>
              <a:t>Is this experience common in your </a:t>
            </a:r>
            <a:r>
              <a:rPr lang="en-NZ" dirty="0" err="1" smtClean="0"/>
              <a:t>whanau</a:t>
            </a:r>
            <a:r>
              <a:rPr lang="en-NZ" dirty="0" smtClean="0"/>
              <a:t>/community? 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70891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Circle of Shadows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889" y="1600200"/>
            <a:ext cx="6400222" cy="4525963"/>
          </a:xfrm>
        </p:spPr>
      </p:pic>
    </p:spTree>
    <p:extLst>
      <p:ext uri="{BB962C8B-B14F-4D97-AF65-F5344CB8AC3E}">
        <p14:creationId xmlns:p14="http://schemas.microsoft.com/office/powerpoint/2010/main" val="399297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pPr algn="l"/>
            <a:r>
              <a:rPr lang="en-NZ" sz="4000" dirty="0" smtClean="0">
                <a:latin typeface="Calibri" panose="020F0502020204030204" pitchFamily="34" charset="0"/>
              </a:rPr>
              <a:t>Raising</a:t>
            </a:r>
            <a:r>
              <a:rPr lang="en-NZ" sz="3600" dirty="0" smtClean="0">
                <a:latin typeface="Calibri" panose="020F0502020204030204" pitchFamily="34" charset="0"/>
              </a:rPr>
              <a:t> Voices – social norms </a:t>
            </a:r>
            <a:r>
              <a:rPr lang="en-NZ" sz="3600" dirty="0" smtClean="0"/>
              <a:t/>
            </a:r>
            <a:br>
              <a:rPr lang="en-NZ" sz="3600" dirty="0" smtClean="0"/>
            </a:br>
            <a:endParaRPr lang="en-NZ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600" y="1376076"/>
            <a:ext cx="6620799" cy="41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48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err="1" smtClean="0">
                <a:solidFill>
                  <a:schemeClr val="bg1"/>
                </a:solidFill>
              </a:rPr>
              <a:t>Poutama</a:t>
            </a:r>
            <a:r>
              <a:rPr lang="en-NZ" dirty="0" smtClean="0">
                <a:solidFill>
                  <a:schemeClr val="bg1"/>
                </a:solidFill>
              </a:rPr>
              <a:t> – social norms</a:t>
            </a:r>
            <a:endParaRPr lang="en-NZ" dirty="0">
              <a:solidFill>
                <a:schemeClr val="bg1"/>
              </a:solidFill>
            </a:endParaRPr>
          </a:p>
        </p:txBody>
      </p:sp>
      <p:pic>
        <p:nvPicPr>
          <p:cNvPr id="5" name="mauri-o-meter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2775" y="1600200"/>
            <a:ext cx="7920038" cy="4525963"/>
          </a:xfrm>
        </p:spPr>
      </p:pic>
    </p:spTree>
    <p:extLst>
      <p:ext uri="{BB962C8B-B14F-4D97-AF65-F5344CB8AC3E}">
        <p14:creationId xmlns:p14="http://schemas.microsoft.com/office/powerpoint/2010/main" val="9558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08720"/>
            <a:ext cx="5596161" cy="5035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959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pPr algn="l"/>
            <a:r>
              <a:rPr lang="en-NZ" sz="3200" b="1" dirty="0" smtClean="0"/>
              <a:t>Our evidence base ….   </a:t>
            </a:r>
            <a:r>
              <a:rPr lang="en-NZ" sz="2800" dirty="0" smtClean="0"/>
              <a:t/>
            </a:r>
            <a:br>
              <a:rPr lang="en-NZ" sz="2800" dirty="0" smtClean="0"/>
            </a:br>
            <a:endParaRPr lang="en-NZ" sz="2700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NZ" sz="2400" dirty="0" smtClean="0">
              <a:solidFill>
                <a:schemeClr val="tx1"/>
              </a:solidFill>
            </a:endParaRP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99592" y="1268760"/>
            <a:ext cx="72008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 smtClean="0"/>
              <a:t>Is the tool useable? acceptable? valid? reliable? robust?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 smtClean="0"/>
              <a:t>does it capture meaningful data about the social norms that are associated with whānau violence in Hauraki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 smtClean="0"/>
              <a:t>Is there evidence of gender/ethnicity differences in the responses?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 smtClean="0"/>
              <a:t>Does participation in Te </a:t>
            </a:r>
            <a:r>
              <a:rPr lang="en-NZ" dirty="0" err="1" smtClean="0"/>
              <a:t>Whāriki’s</a:t>
            </a:r>
            <a:r>
              <a:rPr lang="en-NZ" dirty="0" smtClean="0"/>
              <a:t> community mobilisation programmes and activities have a positive effect on social norms?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 smtClean="0"/>
              <a:t>Is one activity/strategy more effective than another?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 smtClean="0"/>
              <a:t>Is there evidence of critical mass?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 smtClean="0"/>
              <a:t>Would a larger study would be of value? 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97723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Acknowledgements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1801172"/>
            <a:ext cx="4040188" cy="4281339"/>
          </a:xfrm>
        </p:spPr>
        <p:txBody>
          <a:bodyPr/>
          <a:lstStyle/>
          <a:p>
            <a:r>
              <a:rPr lang="en-AU" sz="2000" dirty="0" err="1" smtClean="0"/>
              <a:t>Tikapa</a:t>
            </a:r>
            <a:r>
              <a:rPr lang="en-AU" sz="2000" dirty="0" smtClean="0"/>
              <a:t> Productions</a:t>
            </a:r>
          </a:p>
          <a:p>
            <a:r>
              <a:rPr lang="en-AU" sz="2000" dirty="0" smtClean="0"/>
              <a:t>Jamie </a:t>
            </a:r>
            <a:r>
              <a:rPr lang="en-AU" sz="2000" dirty="0" err="1" smtClean="0"/>
              <a:t>McCaskill</a:t>
            </a:r>
            <a:endParaRPr lang="en-AU" sz="2000" dirty="0" smtClean="0"/>
          </a:p>
          <a:p>
            <a:r>
              <a:rPr lang="en-AU" sz="2000" dirty="0" smtClean="0"/>
              <a:t>Kali </a:t>
            </a:r>
            <a:r>
              <a:rPr lang="en-AU" sz="2000" dirty="0" err="1" smtClean="0"/>
              <a:t>Kopae</a:t>
            </a:r>
            <a:endParaRPr lang="en-AU" sz="2000" dirty="0" smtClean="0"/>
          </a:p>
          <a:p>
            <a:r>
              <a:rPr lang="en-AU" sz="2000" dirty="0" smtClean="0"/>
              <a:t>Health Research Council NZ</a:t>
            </a:r>
          </a:p>
          <a:p>
            <a:r>
              <a:rPr lang="en-AU" sz="2000" dirty="0" err="1" smtClean="0"/>
              <a:t>Te</a:t>
            </a:r>
            <a:r>
              <a:rPr lang="en-AU" sz="2000" dirty="0" smtClean="0"/>
              <a:t> </a:t>
            </a:r>
            <a:r>
              <a:rPr lang="en-AU" sz="2000" dirty="0" err="1" smtClean="0"/>
              <a:t>Whariki</a:t>
            </a:r>
            <a:r>
              <a:rPr lang="en-AU" sz="2000" dirty="0" smtClean="0"/>
              <a:t> </a:t>
            </a:r>
            <a:r>
              <a:rPr lang="en-AU" sz="2000" dirty="0" err="1" smtClean="0"/>
              <a:t>Manawahine</a:t>
            </a:r>
            <a:r>
              <a:rPr lang="en-AU" sz="2000" dirty="0" smtClean="0"/>
              <a:t> o Hauraki (staff, clients &amp; </a:t>
            </a:r>
            <a:r>
              <a:rPr lang="en-AU" sz="2000" dirty="0" err="1" smtClean="0"/>
              <a:t>whanau</a:t>
            </a:r>
            <a:r>
              <a:rPr lang="en-AU" sz="2000" smtClean="0"/>
              <a:t>)</a:t>
            </a:r>
            <a:endParaRPr lang="en-AU" sz="2000" dirty="0" smtClean="0"/>
          </a:p>
          <a:p>
            <a:r>
              <a:rPr lang="en-AU" sz="2000" dirty="0" smtClean="0"/>
              <a:t>La Casa Lodge</a:t>
            </a:r>
          </a:p>
          <a:p>
            <a:r>
              <a:rPr lang="en-AU" sz="2000" dirty="0" smtClean="0"/>
              <a:t>Mana Retreat</a:t>
            </a:r>
          </a:p>
          <a:p>
            <a:endParaRPr lang="en-AU" sz="2800" dirty="0" smtClean="0"/>
          </a:p>
          <a:p>
            <a:endParaRPr lang="en-AU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>
          <a:xfrm>
            <a:off x="4619766" y="1844825"/>
            <a:ext cx="4067034" cy="3832602"/>
          </a:xfrm>
        </p:spPr>
        <p:txBody>
          <a:bodyPr/>
          <a:lstStyle/>
          <a:p>
            <a:r>
              <a:rPr lang="en-NZ" sz="2000" dirty="0"/>
              <a:t>Raising Voices, Uganda </a:t>
            </a:r>
          </a:p>
          <a:p>
            <a:r>
              <a:rPr lang="en-NZ" sz="2000" dirty="0" smtClean="0"/>
              <a:t>2</a:t>
            </a:r>
            <a:r>
              <a:rPr lang="en-NZ" sz="2000" baseline="30000" dirty="0" smtClean="0"/>
              <a:t>nd</a:t>
            </a:r>
            <a:r>
              <a:rPr lang="en-NZ" sz="2000" dirty="0" smtClean="0"/>
              <a:t> Maori Taskforce on </a:t>
            </a:r>
            <a:r>
              <a:rPr lang="en-NZ" sz="2000" dirty="0" err="1" smtClean="0"/>
              <a:t>Whanau</a:t>
            </a:r>
            <a:r>
              <a:rPr lang="en-NZ" sz="2000" dirty="0" smtClean="0"/>
              <a:t> Violence (</a:t>
            </a:r>
            <a:r>
              <a:rPr lang="en-NZ" sz="2000" dirty="0" err="1" smtClean="0"/>
              <a:t>Mauri</a:t>
            </a:r>
            <a:r>
              <a:rPr lang="en-NZ" sz="2000" dirty="0" smtClean="0"/>
              <a:t> </a:t>
            </a:r>
            <a:r>
              <a:rPr lang="en-NZ" sz="2000" dirty="0" err="1"/>
              <a:t>Ora</a:t>
            </a:r>
            <a:r>
              <a:rPr lang="en-NZ" sz="2000" dirty="0"/>
              <a:t> Framework on Violence </a:t>
            </a:r>
            <a:r>
              <a:rPr lang="en-NZ" sz="2000" dirty="0" smtClean="0"/>
              <a:t>Prevention)</a:t>
            </a:r>
            <a:endParaRPr lang="en-NZ" sz="2000" dirty="0"/>
          </a:p>
          <a:p>
            <a:r>
              <a:rPr lang="en-NZ" sz="2000" dirty="0" err="1" smtClean="0"/>
              <a:t>Dotconz</a:t>
            </a:r>
            <a:r>
              <a:rPr lang="en-NZ" sz="2000" dirty="0" smtClean="0"/>
              <a:t> Animations </a:t>
            </a:r>
            <a:endParaRPr lang="en-NZ" sz="2000" dirty="0"/>
          </a:p>
          <a:p>
            <a:r>
              <a:rPr lang="en-NZ" sz="2000" dirty="0" err="1"/>
              <a:t>Tumana</a:t>
            </a:r>
            <a:r>
              <a:rPr lang="en-NZ" sz="2000" dirty="0"/>
              <a:t> Research</a:t>
            </a:r>
          </a:p>
          <a:p>
            <a:r>
              <a:rPr lang="en-NZ" sz="2000" dirty="0"/>
              <a:t>Hauraki </a:t>
            </a:r>
            <a:r>
              <a:rPr lang="en-NZ" sz="2000" dirty="0" err="1"/>
              <a:t>mokopuna</a:t>
            </a:r>
            <a:r>
              <a:rPr lang="en-NZ" sz="2000" dirty="0"/>
              <a:t>, </a:t>
            </a:r>
            <a:r>
              <a:rPr lang="en-NZ" sz="2000" dirty="0" err="1"/>
              <a:t>whanau</a:t>
            </a:r>
            <a:r>
              <a:rPr lang="en-NZ" sz="2000" dirty="0"/>
              <a:t> </a:t>
            </a:r>
            <a:r>
              <a:rPr lang="en-NZ" sz="2000" dirty="0" err="1"/>
              <a:t>katoa</a:t>
            </a:r>
            <a:r>
              <a:rPr lang="en-NZ" sz="2000" dirty="0"/>
              <a:t> </a:t>
            </a:r>
          </a:p>
          <a:p>
            <a:endParaRPr lang="en-NZ" dirty="0"/>
          </a:p>
        </p:txBody>
      </p:sp>
      <p:pic>
        <p:nvPicPr>
          <p:cNvPr id="4" name="Picture 3" descr="Untitled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173" y="5926768"/>
            <a:ext cx="1154430" cy="582930"/>
          </a:xfrm>
          <a:prstGeom prst="rect">
            <a:avLst/>
          </a:prstGeom>
        </p:spPr>
      </p:pic>
      <p:pic>
        <p:nvPicPr>
          <p:cNvPr id="5" name="Picture 4" descr="Te ahi ka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9646"/>
            <a:ext cx="777240" cy="457200"/>
          </a:xfrm>
          <a:prstGeom prst="rect">
            <a:avLst/>
          </a:prstGeom>
        </p:spPr>
      </p:pic>
      <p:pic>
        <p:nvPicPr>
          <p:cNvPr id="6" name="Picture 5" descr="Trust Boar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834" y="6135561"/>
            <a:ext cx="1017270" cy="445769"/>
          </a:xfrm>
          <a:prstGeom prst="rect">
            <a:avLst/>
          </a:prstGeom>
        </p:spPr>
      </p:pic>
      <p:pic>
        <p:nvPicPr>
          <p:cNvPr id="8" name="Picture 7" descr="Te Korowai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959" y="5718366"/>
            <a:ext cx="354330" cy="834391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609194"/>
            <a:ext cx="1273943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655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AU" dirty="0" err="1" smtClean="0"/>
              <a:t>Kua</a:t>
            </a:r>
            <a:r>
              <a:rPr lang="en-AU" dirty="0" smtClean="0"/>
              <a:t> </a:t>
            </a:r>
            <a:r>
              <a:rPr lang="en-AU" dirty="0" err="1" smtClean="0"/>
              <a:t>Wheturangitia</a:t>
            </a:r>
            <a:r>
              <a:rPr lang="en-AU" dirty="0" smtClean="0"/>
              <a:t> – Kai </a:t>
            </a:r>
            <a:r>
              <a:rPr lang="en-AU" dirty="0" err="1" smtClean="0"/>
              <a:t>Ako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err="1" smtClean="0"/>
              <a:t>Margy</a:t>
            </a:r>
            <a:r>
              <a:rPr lang="en-AU" dirty="0" smtClean="0"/>
              <a:t> Crook</a:t>
            </a:r>
          </a:p>
          <a:p>
            <a:r>
              <a:rPr lang="en-AU" dirty="0" err="1" smtClean="0"/>
              <a:t>Paraire</a:t>
            </a:r>
            <a:r>
              <a:rPr lang="en-AU" dirty="0" smtClean="0"/>
              <a:t> </a:t>
            </a:r>
            <a:r>
              <a:rPr lang="en-AU" dirty="0" err="1" smtClean="0"/>
              <a:t>Huata</a:t>
            </a:r>
            <a:endParaRPr lang="en-AU" dirty="0" smtClean="0"/>
          </a:p>
          <a:p>
            <a:r>
              <a:rPr lang="en-AU" dirty="0" smtClean="0"/>
              <a:t>Myra </a:t>
            </a:r>
            <a:r>
              <a:rPr lang="en-AU" dirty="0" err="1" smtClean="0"/>
              <a:t>Ngapo</a:t>
            </a:r>
            <a:endParaRPr lang="en-AU" dirty="0" smtClean="0"/>
          </a:p>
          <a:p>
            <a:r>
              <a:rPr lang="en-AU" dirty="0" err="1" smtClean="0"/>
              <a:t>Ngahina</a:t>
            </a:r>
            <a:r>
              <a:rPr lang="en-AU" dirty="0" smtClean="0"/>
              <a:t> </a:t>
            </a:r>
            <a:r>
              <a:rPr lang="en-AU" dirty="0" err="1" smtClean="0"/>
              <a:t>Weidenbohm</a:t>
            </a:r>
            <a:endParaRPr lang="en-AU" dirty="0" smtClean="0"/>
          </a:p>
          <a:p>
            <a:r>
              <a:rPr lang="en-AU" dirty="0" err="1" smtClean="0"/>
              <a:t>Taimoana</a:t>
            </a:r>
            <a:r>
              <a:rPr lang="en-AU" dirty="0" smtClean="0"/>
              <a:t> </a:t>
            </a:r>
            <a:r>
              <a:rPr lang="en-AU" dirty="0" err="1" smtClean="0"/>
              <a:t>Turoa</a:t>
            </a:r>
            <a:endParaRPr lang="en-AU" dirty="0" smtClean="0"/>
          </a:p>
          <a:p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876"/>
            <a:ext cx="9477462" cy="6862876"/>
          </a:xfrm>
          <a:prstGeom prst="rect">
            <a:avLst/>
          </a:prstGeom>
        </p:spPr>
      </p:pic>
      <p:pic>
        <p:nvPicPr>
          <p:cNvPr id="5" name="01 Track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" end="1081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08704" y="51797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9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4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NZ" sz="2400" dirty="0" err="1"/>
              <a:t>g</a:t>
            </a:r>
            <a:r>
              <a:rPr lang="en-NZ" sz="2400" dirty="0" err="1" smtClean="0"/>
              <a:t>ovt</a:t>
            </a:r>
            <a:r>
              <a:rPr lang="en-NZ" sz="2400" dirty="0" smtClean="0"/>
              <a:t> agencies, </a:t>
            </a:r>
            <a:r>
              <a:rPr lang="en-NZ" sz="2400" dirty="0"/>
              <a:t>m</a:t>
            </a:r>
            <a:r>
              <a:rPr lang="en-NZ" sz="2400" dirty="0" smtClean="0"/>
              <a:t>inisterial committees, </a:t>
            </a:r>
            <a:br>
              <a:rPr lang="en-NZ" sz="2400" dirty="0" smtClean="0"/>
            </a:br>
            <a:r>
              <a:rPr lang="en-NZ" sz="2400" dirty="0" smtClean="0"/>
              <a:t>investigations &amp; advisory groups, 1985-2013</a:t>
            </a:r>
            <a:endParaRPr lang="en-NZ" sz="24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6065488"/>
              </p:ext>
            </p:extLst>
          </p:nvPr>
        </p:nvGraphicFramePr>
        <p:xfrm>
          <a:off x="409500" y="1412776"/>
          <a:ext cx="8324999" cy="3293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1" name="Worksheet" r:id="rId4" imgW="19812123" imgH="7838953" progId="Excel.Sheet.12">
                  <p:embed/>
                </p:oleObj>
              </mc:Choice>
              <mc:Fallback>
                <p:oleObj name="Worksheet" r:id="rId4" imgW="19812123" imgH="783895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9500" y="1412776"/>
                        <a:ext cx="8324999" cy="32931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168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NZ" dirty="0"/>
              <a:t>f</a:t>
            </a:r>
            <a:r>
              <a:rPr lang="en-NZ" dirty="0" smtClean="0"/>
              <a:t>or more information, </a:t>
            </a:r>
            <a:r>
              <a:rPr lang="en-NZ" dirty="0" smtClean="0"/>
              <a:t>contact  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NZ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n-NZ" sz="2400" dirty="0" smtClean="0"/>
              <a:t>Maree </a:t>
            </a:r>
            <a:r>
              <a:rPr lang="en-NZ" sz="2400" dirty="0" err="1" smtClean="0"/>
              <a:t>Tukukino</a:t>
            </a:r>
            <a:r>
              <a:rPr lang="en-NZ" sz="2400" dirty="0" smtClean="0"/>
              <a:t>, </a:t>
            </a:r>
            <a:r>
              <a:rPr lang="en-NZ" sz="2400" dirty="0" err="1" smtClean="0"/>
              <a:t>Te</a:t>
            </a:r>
            <a:r>
              <a:rPr lang="en-NZ" sz="2400" dirty="0" smtClean="0"/>
              <a:t> </a:t>
            </a:r>
            <a:r>
              <a:rPr lang="en-NZ" sz="2400" dirty="0" err="1"/>
              <a:t>Whariki</a:t>
            </a:r>
            <a:r>
              <a:rPr lang="en-NZ" sz="2400" dirty="0"/>
              <a:t> </a:t>
            </a:r>
            <a:r>
              <a:rPr lang="en-NZ" sz="2400" dirty="0" err="1"/>
              <a:t>Manawahine</a:t>
            </a:r>
            <a:r>
              <a:rPr lang="en-NZ" sz="2400" dirty="0"/>
              <a:t> o Hauraki </a:t>
            </a:r>
            <a:r>
              <a:rPr lang="en-NZ" sz="2400" dirty="0">
                <a:solidFill>
                  <a:srgbClr val="0070C0"/>
                </a:solidFill>
              </a:rPr>
              <a:t>(</a:t>
            </a:r>
            <a:r>
              <a:rPr lang="en-NZ" sz="2400" dirty="0">
                <a:solidFill>
                  <a:srgbClr val="0070C0"/>
                </a:solidFill>
                <a:hlinkClick r:id="rId3"/>
              </a:rPr>
              <a:t>mareet@hauraki.refuge.co.nz</a:t>
            </a:r>
            <a:r>
              <a:rPr lang="en-NZ" sz="2400" dirty="0" smtClean="0">
                <a:solidFill>
                  <a:srgbClr val="0070C0"/>
                </a:solidFill>
              </a:rPr>
              <a:t>)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NZ" sz="24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NZ" sz="2400" dirty="0" smtClean="0"/>
              <a:t>Stephanie </a:t>
            </a:r>
            <a:r>
              <a:rPr lang="en-NZ" sz="2400" dirty="0" smtClean="0"/>
              <a:t>Palmer </a:t>
            </a:r>
            <a:r>
              <a:rPr lang="en-NZ" sz="2400" dirty="0" smtClean="0">
                <a:solidFill>
                  <a:srgbClr val="0070C0"/>
                </a:solidFill>
              </a:rPr>
              <a:t>(</a:t>
            </a:r>
            <a:r>
              <a:rPr lang="en-NZ" sz="2400" dirty="0" smtClean="0">
                <a:hlinkClick r:id="rId4"/>
              </a:rPr>
              <a:t>tepoipoia@xtra.co.nz</a:t>
            </a:r>
            <a:r>
              <a:rPr lang="en-NZ" sz="2400" dirty="0" smtClean="0">
                <a:solidFill>
                  <a:srgbClr val="0070C0"/>
                </a:solidFill>
              </a:rPr>
              <a:t>)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NZ" sz="24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n-NZ" sz="2400" dirty="0" smtClean="0"/>
              <a:t>Denise </a:t>
            </a:r>
            <a:r>
              <a:rPr lang="en-NZ" sz="2400" dirty="0" err="1" smtClean="0"/>
              <a:t>Messiter</a:t>
            </a:r>
            <a:r>
              <a:rPr lang="en-NZ" sz="2400" dirty="0" smtClean="0"/>
              <a:t> </a:t>
            </a:r>
            <a:r>
              <a:rPr lang="en-NZ" sz="2400" dirty="0" smtClean="0">
                <a:solidFill>
                  <a:srgbClr val="0070C0"/>
                </a:solidFill>
              </a:rPr>
              <a:t>(</a:t>
            </a:r>
            <a:r>
              <a:rPr lang="en-NZ" sz="2400" dirty="0" smtClean="0">
                <a:hlinkClick r:id="rId5"/>
              </a:rPr>
              <a:t>denisemessiter@gmail.com</a:t>
            </a:r>
            <a:r>
              <a:rPr lang="en-NZ" sz="2400" dirty="0" smtClean="0">
                <a:solidFill>
                  <a:srgbClr val="0070C0"/>
                </a:solidFill>
              </a:rPr>
              <a:t>)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NZ" sz="24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n-NZ" sz="2400" dirty="0" smtClean="0"/>
              <a:t>animations </a:t>
            </a:r>
            <a:r>
              <a:rPr lang="en-NZ" sz="2400" dirty="0" smtClean="0">
                <a:solidFill>
                  <a:srgbClr val="0070C0"/>
                </a:solidFill>
              </a:rPr>
              <a:t>(</a:t>
            </a:r>
            <a:r>
              <a:rPr lang="en-NZ" sz="2400" dirty="0" smtClean="0">
                <a:hlinkClick r:id="rId6"/>
              </a:rPr>
              <a:t>hamish@tumana.maori.nz</a:t>
            </a:r>
            <a:r>
              <a:rPr lang="en-NZ" sz="2400" dirty="0" smtClean="0">
                <a:solidFill>
                  <a:srgbClr val="0070C0"/>
                </a:solidFill>
              </a:rPr>
              <a:t>)</a:t>
            </a:r>
          </a:p>
          <a:p>
            <a:endParaRPr lang="en-NZ" dirty="0" smtClean="0"/>
          </a:p>
        </p:txBody>
      </p:sp>
    </p:spTree>
    <p:extLst>
      <p:ext uri="{BB962C8B-B14F-4D97-AF65-F5344CB8AC3E}">
        <p14:creationId xmlns:p14="http://schemas.microsoft.com/office/powerpoint/2010/main" val="9820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NZ" sz="2800" dirty="0"/>
              <a:t>s</a:t>
            </a:r>
            <a:r>
              <a:rPr lang="en-NZ" sz="2800" dirty="0" smtClean="0"/>
              <a:t>trategies, conventions, policies, </a:t>
            </a:r>
            <a:br>
              <a:rPr lang="en-NZ" sz="2800" dirty="0" smtClean="0"/>
            </a:br>
            <a:r>
              <a:rPr lang="en-NZ" sz="2800" dirty="0" smtClean="0"/>
              <a:t>pilots &amp; action plans, 1985-2014</a:t>
            </a:r>
            <a:endParaRPr lang="en-NZ" sz="28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0772226"/>
              </p:ext>
            </p:extLst>
          </p:nvPr>
        </p:nvGraphicFramePr>
        <p:xfrm>
          <a:off x="538224" y="1196752"/>
          <a:ext cx="8067552" cy="2735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6" name="Worksheet" r:id="rId4" imgW="21945725" imgH="7438880" progId="Excel.Sheet.12">
                  <p:embed/>
                </p:oleObj>
              </mc:Choice>
              <mc:Fallback>
                <p:oleObj name="Worksheet" r:id="rId4" imgW="21945725" imgH="74388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8224" y="1196752"/>
                        <a:ext cx="8067552" cy="27354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0272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NZ" sz="2800" dirty="0" smtClean="0"/>
              <a:t>campaigns, interventions, quality assurance   </a:t>
            </a:r>
            <a:br>
              <a:rPr lang="en-NZ" sz="2800" dirty="0" smtClean="0"/>
            </a:br>
            <a:r>
              <a:rPr lang="en-NZ" sz="2800" dirty="0" smtClean="0"/>
              <a:t>&amp; funding opportunities, 1980-2014  </a:t>
            </a:r>
            <a:endParaRPr lang="en-NZ" sz="28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0603028"/>
              </p:ext>
            </p:extLst>
          </p:nvPr>
        </p:nvGraphicFramePr>
        <p:xfrm>
          <a:off x="509087" y="1700808"/>
          <a:ext cx="8177713" cy="28685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3" name="Worksheet" r:id="rId4" imgW="21945725" imgH="7696043" progId="Excel.Sheet.12">
                  <p:embed/>
                </p:oleObj>
              </mc:Choice>
              <mc:Fallback>
                <p:oleObj name="Worksheet" r:id="rId4" imgW="21945725" imgH="769604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9087" y="1700808"/>
                        <a:ext cx="8177713" cy="28685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237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algn="l"/>
            <a:r>
              <a:rPr lang="en-NZ" sz="3600" dirty="0" smtClean="0"/>
              <a:t>Is it working? – international comparisons </a:t>
            </a:r>
            <a:endParaRPr lang="en-NZ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912" y="2253523"/>
            <a:ext cx="4038600" cy="2407244"/>
          </a:xfrm>
        </p:spPr>
      </p:pic>
      <p:pic>
        <p:nvPicPr>
          <p:cNvPr id="6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24744"/>
            <a:ext cx="2664296" cy="4973755"/>
          </a:xfrm>
        </p:spPr>
      </p:pic>
      <p:sp>
        <p:nvSpPr>
          <p:cNvPr id="3" name="Oval 2"/>
          <p:cNvSpPr/>
          <p:nvPr/>
        </p:nvSpPr>
        <p:spPr>
          <a:xfrm>
            <a:off x="539552" y="4509120"/>
            <a:ext cx="3240360" cy="36004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" name="Oval 3"/>
          <p:cNvSpPr/>
          <p:nvPr/>
        </p:nvSpPr>
        <p:spPr>
          <a:xfrm>
            <a:off x="6480212" y="2917085"/>
            <a:ext cx="144016" cy="108012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0885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552" y="1556792"/>
            <a:ext cx="4038600" cy="4525963"/>
          </a:xfrm>
        </p:spPr>
        <p:txBody>
          <a:bodyPr/>
          <a:lstStyle/>
          <a:p>
            <a:endParaRPr lang="en-NZ" dirty="0" smtClean="0"/>
          </a:p>
          <a:p>
            <a:pPr marL="0" indent="0">
              <a:buNone/>
            </a:pPr>
            <a:endParaRPr lang="en-NZ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4850850" cy="2580239"/>
          </a:xfrm>
        </p:spPr>
      </p:pic>
      <p:sp>
        <p:nvSpPr>
          <p:cNvPr id="4" name="Oval 3"/>
          <p:cNvSpPr/>
          <p:nvPr/>
        </p:nvSpPr>
        <p:spPr>
          <a:xfrm>
            <a:off x="1558504" y="764704"/>
            <a:ext cx="216024" cy="2016224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10626"/>
            <a:ext cx="3996877" cy="2976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5932595" y="4612043"/>
            <a:ext cx="216024" cy="1872208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5624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pPr algn="l"/>
            <a:r>
              <a:rPr lang="en-NZ" sz="3200" dirty="0" smtClean="0"/>
              <a:t>Is it working? – national trends</a:t>
            </a:r>
            <a:endParaRPr lang="en-NZ" sz="3200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661248"/>
            <a:ext cx="4680519" cy="21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8533983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95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5001</TotalTime>
  <Words>2688</Words>
  <Application>Microsoft Office PowerPoint</Application>
  <PresentationFormat>On-screen Show (4:3)</PresentationFormat>
  <Paragraphs>374</Paragraphs>
  <Slides>40</Slides>
  <Notes>34</Notes>
  <HiddenSlides>0</HiddenSlides>
  <MMClips>8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Bradley Hand ITC</vt:lpstr>
      <vt:lpstr>Calibri</vt:lpstr>
      <vt:lpstr>Wingdings</vt:lpstr>
      <vt:lpstr>Custom Design</vt:lpstr>
      <vt:lpstr>1_Custom Design</vt:lpstr>
      <vt:lpstr>Worksheet</vt:lpstr>
      <vt:lpstr>Acrobat Document</vt:lpstr>
      <vt:lpstr>PowerPoint Presentation</vt:lpstr>
      <vt:lpstr>What is Te Poipoia Tukino o Hauraki?</vt:lpstr>
      <vt:lpstr>laws &amp; legal mechanisms, 1867-2014</vt:lpstr>
      <vt:lpstr>govt agencies, ministerial committees,  investigations &amp; advisory groups, 1985-2013</vt:lpstr>
      <vt:lpstr>strategies, conventions, policies,  pilots &amp; action plans, 1985-2014</vt:lpstr>
      <vt:lpstr>campaigns, interventions, quality assurance    &amp; funding opportunities, 1980-2014  </vt:lpstr>
      <vt:lpstr>Is it working? – international comparisons </vt:lpstr>
      <vt:lpstr>PowerPoint Presentation</vt:lpstr>
      <vt:lpstr>Is it working? – national trends</vt:lpstr>
      <vt:lpstr>the problem with national datasets</vt:lpstr>
      <vt:lpstr>In other words …</vt:lpstr>
      <vt:lpstr>The $$ cost of Family Violence in NZ</vt:lpstr>
      <vt:lpstr>Where in the World is Hauraki?</vt:lpstr>
      <vt:lpstr>Who is Te Whariki?</vt:lpstr>
      <vt:lpstr>What Te Whariki Does?</vt:lpstr>
      <vt:lpstr>A bit about our Model  Poutama Mauri Ora, Mauri Tū </vt:lpstr>
      <vt:lpstr>Mauri in Action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Research aims   </vt:lpstr>
      <vt:lpstr>why social norms? </vt:lpstr>
      <vt:lpstr>what is a social norm?</vt:lpstr>
      <vt:lpstr>Theoretical base for a social norms approach   </vt:lpstr>
      <vt:lpstr> Research design</vt:lpstr>
      <vt:lpstr>evidence of social norms: a simple word quiz </vt:lpstr>
      <vt:lpstr>PowerPoint Presentation</vt:lpstr>
      <vt:lpstr>PowerPoint Presentation</vt:lpstr>
      <vt:lpstr>designing the prevalence survey</vt:lpstr>
      <vt:lpstr>what do we need to know?</vt:lpstr>
      <vt:lpstr>Circle of Shadows</vt:lpstr>
      <vt:lpstr>Raising Voices – social norms  </vt:lpstr>
      <vt:lpstr>Poutama – social norms</vt:lpstr>
      <vt:lpstr>PowerPoint Presentation</vt:lpstr>
      <vt:lpstr>Our evidence base ….    </vt:lpstr>
      <vt:lpstr>Acknowledgements</vt:lpstr>
      <vt:lpstr>Kua Wheturangitia – Kai Ako</vt:lpstr>
      <vt:lpstr>for more information, contact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 Poipoia Tūkino o Hauraki transforming &amp; healing whānau violence in Hauraki</dc:title>
  <dc:creator>Stephanie</dc:creator>
  <cp:lastModifiedBy>azlekayn@gmail.com</cp:lastModifiedBy>
  <cp:revision>287</cp:revision>
  <dcterms:created xsi:type="dcterms:W3CDTF">2014-02-17T02:36:37Z</dcterms:created>
  <dcterms:modified xsi:type="dcterms:W3CDTF">2014-12-17T21:55:20Z</dcterms:modified>
</cp:coreProperties>
</file>